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11"/>
  </p:notesMasterIdLst>
  <p:sldIdLst>
    <p:sldId id="403" r:id="rId2"/>
    <p:sldId id="256" r:id="rId3"/>
    <p:sldId id="257" r:id="rId4"/>
    <p:sldId id="390" r:id="rId5"/>
    <p:sldId id="391" r:id="rId6"/>
    <p:sldId id="392" r:id="rId7"/>
    <p:sldId id="393" r:id="rId8"/>
    <p:sldId id="395" r:id="rId9"/>
    <p:sldId id="396" r:id="rId10"/>
    <p:sldId id="397" r:id="rId11"/>
    <p:sldId id="400" r:id="rId12"/>
    <p:sldId id="258" r:id="rId13"/>
    <p:sldId id="259" r:id="rId14"/>
    <p:sldId id="260" r:id="rId15"/>
    <p:sldId id="261" r:id="rId16"/>
    <p:sldId id="262" r:id="rId17"/>
    <p:sldId id="263" r:id="rId18"/>
    <p:sldId id="264" r:id="rId19"/>
    <p:sldId id="266"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461" r:id="rId36"/>
    <p:sldId id="462" r:id="rId37"/>
    <p:sldId id="463" r:id="rId38"/>
    <p:sldId id="464" r:id="rId39"/>
    <p:sldId id="465" r:id="rId40"/>
    <p:sldId id="284" r:id="rId41"/>
    <p:sldId id="421" r:id="rId42"/>
    <p:sldId id="416" r:id="rId43"/>
    <p:sldId id="419" r:id="rId44"/>
    <p:sldId id="420" r:id="rId45"/>
    <p:sldId id="457" r:id="rId46"/>
    <p:sldId id="458" r:id="rId47"/>
    <p:sldId id="300" r:id="rId48"/>
    <p:sldId id="301" r:id="rId49"/>
    <p:sldId id="447" r:id="rId50"/>
    <p:sldId id="448" r:id="rId51"/>
    <p:sldId id="459" r:id="rId52"/>
    <p:sldId id="460" r:id="rId53"/>
    <p:sldId id="466" r:id="rId54"/>
    <p:sldId id="285" r:id="rId55"/>
    <p:sldId id="467" r:id="rId56"/>
    <p:sldId id="286" r:id="rId57"/>
    <p:sldId id="287" r:id="rId58"/>
    <p:sldId id="408" r:id="rId59"/>
    <p:sldId id="297" r:id="rId60"/>
    <p:sldId id="288" r:id="rId61"/>
    <p:sldId id="289" r:id="rId62"/>
    <p:sldId id="290" r:id="rId63"/>
    <p:sldId id="292" r:id="rId64"/>
    <p:sldId id="293" r:id="rId65"/>
    <p:sldId id="294" r:id="rId66"/>
    <p:sldId id="404" r:id="rId67"/>
    <p:sldId id="295" r:id="rId68"/>
    <p:sldId id="296" r:id="rId69"/>
    <p:sldId id="298" r:id="rId70"/>
    <p:sldId id="405" r:id="rId71"/>
    <p:sldId id="407" r:id="rId72"/>
    <p:sldId id="299" r:id="rId73"/>
    <p:sldId id="303" r:id="rId74"/>
    <p:sldId id="304" r:id="rId75"/>
    <p:sldId id="468" r:id="rId76"/>
    <p:sldId id="305" r:id="rId77"/>
    <p:sldId id="306" r:id="rId78"/>
    <p:sldId id="469" r:id="rId79"/>
    <p:sldId id="307" r:id="rId80"/>
    <p:sldId id="311" r:id="rId81"/>
    <p:sldId id="312" r:id="rId82"/>
    <p:sldId id="449" r:id="rId83"/>
    <p:sldId id="313" r:id="rId84"/>
    <p:sldId id="314" r:id="rId85"/>
    <p:sldId id="423" r:id="rId86"/>
    <p:sldId id="425" r:id="rId87"/>
    <p:sldId id="451" r:id="rId88"/>
    <p:sldId id="452" r:id="rId89"/>
    <p:sldId id="454" r:id="rId90"/>
    <p:sldId id="456" r:id="rId91"/>
    <p:sldId id="315" r:id="rId92"/>
    <p:sldId id="316" r:id="rId93"/>
    <p:sldId id="317" r:id="rId94"/>
    <p:sldId id="428" r:id="rId95"/>
    <p:sldId id="429" r:id="rId96"/>
    <p:sldId id="434" r:id="rId97"/>
    <p:sldId id="491" r:id="rId98"/>
    <p:sldId id="436" r:id="rId99"/>
    <p:sldId id="438" r:id="rId100"/>
    <p:sldId id="471" r:id="rId101"/>
    <p:sldId id="475" r:id="rId102"/>
    <p:sldId id="473" r:id="rId103"/>
    <p:sldId id="476" r:id="rId104"/>
    <p:sldId id="478" r:id="rId105"/>
    <p:sldId id="480" r:id="rId106"/>
    <p:sldId id="482" r:id="rId107"/>
    <p:sldId id="484" r:id="rId108"/>
    <p:sldId id="486" r:id="rId109"/>
    <p:sldId id="488" r:id="rId110"/>
    <p:sldId id="490" r:id="rId111"/>
    <p:sldId id="324" r:id="rId112"/>
    <p:sldId id="325" r:id="rId113"/>
    <p:sldId id="326" r:id="rId114"/>
    <p:sldId id="532" r:id="rId115"/>
    <p:sldId id="533" r:id="rId116"/>
    <p:sldId id="534" r:id="rId117"/>
    <p:sldId id="535" r:id="rId118"/>
    <p:sldId id="536" r:id="rId119"/>
    <p:sldId id="537" r:id="rId120"/>
    <p:sldId id="320" r:id="rId121"/>
    <p:sldId id="530" r:id="rId122"/>
    <p:sldId id="531" r:id="rId123"/>
    <p:sldId id="323" r:id="rId124"/>
    <p:sldId id="493" r:id="rId125"/>
    <p:sldId id="327" r:id="rId126"/>
    <p:sldId id="329" r:id="rId127"/>
    <p:sldId id="330" r:id="rId128"/>
    <p:sldId id="331" r:id="rId129"/>
    <p:sldId id="332" r:id="rId130"/>
    <p:sldId id="333" r:id="rId131"/>
    <p:sldId id="494" r:id="rId132"/>
    <p:sldId id="334" r:id="rId133"/>
    <p:sldId id="335" r:id="rId134"/>
    <p:sldId id="336" r:id="rId135"/>
    <p:sldId id="337" r:id="rId136"/>
    <p:sldId id="338" r:id="rId137"/>
    <p:sldId id="339" r:id="rId138"/>
    <p:sldId id="340" r:id="rId139"/>
    <p:sldId id="341" r:id="rId140"/>
    <p:sldId id="342" r:id="rId141"/>
    <p:sldId id="343" r:id="rId142"/>
    <p:sldId id="344" r:id="rId143"/>
    <p:sldId id="345" r:id="rId144"/>
    <p:sldId id="346" r:id="rId145"/>
    <p:sldId id="347" r:id="rId146"/>
    <p:sldId id="348" r:id="rId147"/>
    <p:sldId id="349" r:id="rId148"/>
    <p:sldId id="350" r:id="rId149"/>
    <p:sldId id="351" r:id="rId150"/>
    <p:sldId id="353" r:id="rId151"/>
    <p:sldId id="354" r:id="rId152"/>
    <p:sldId id="355" r:id="rId153"/>
    <p:sldId id="356" r:id="rId154"/>
    <p:sldId id="357" r:id="rId155"/>
    <p:sldId id="362" r:id="rId156"/>
    <p:sldId id="363" r:id="rId157"/>
    <p:sldId id="364" r:id="rId158"/>
    <p:sldId id="365" r:id="rId159"/>
    <p:sldId id="495" r:id="rId160"/>
    <p:sldId id="367" r:id="rId161"/>
    <p:sldId id="369" r:id="rId162"/>
    <p:sldId id="371" r:id="rId163"/>
    <p:sldId id="374" r:id="rId164"/>
    <p:sldId id="373" r:id="rId165"/>
    <p:sldId id="524" r:id="rId166"/>
    <p:sldId id="526" r:id="rId167"/>
    <p:sldId id="528" r:id="rId168"/>
    <p:sldId id="539" r:id="rId169"/>
    <p:sldId id="377" r:id="rId170"/>
    <p:sldId id="378" r:id="rId171"/>
    <p:sldId id="379" r:id="rId172"/>
    <p:sldId id="380" r:id="rId173"/>
    <p:sldId id="499" r:id="rId174"/>
    <p:sldId id="381" r:id="rId175"/>
    <p:sldId id="382" r:id="rId176"/>
    <p:sldId id="383" r:id="rId177"/>
    <p:sldId id="501" r:id="rId178"/>
    <p:sldId id="502" r:id="rId179"/>
    <p:sldId id="503" r:id="rId180"/>
    <p:sldId id="504" r:id="rId181"/>
    <p:sldId id="505" r:id="rId182"/>
    <p:sldId id="506" r:id="rId183"/>
    <p:sldId id="507" r:id="rId184"/>
    <p:sldId id="508" r:id="rId185"/>
    <p:sldId id="509" r:id="rId186"/>
    <p:sldId id="500" r:id="rId187"/>
    <p:sldId id="510" r:id="rId188"/>
    <p:sldId id="384" r:id="rId189"/>
    <p:sldId id="385" r:id="rId190"/>
    <p:sldId id="512" r:id="rId191"/>
    <p:sldId id="386" r:id="rId192"/>
    <p:sldId id="387" r:id="rId193"/>
    <p:sldId id="388" r:id="rId194"/>
    <p:sldId id="389" r:id="rId195"/>
    <p:sldId id="513" r:id="rId196"/>
    <p:sldId id="514" r:id="rId197"/>
    <p:sldId id="515" r:id="rId198"/>
    <p:sldId id="516" r:id="rId199"/>
    <p:sldId id="517" r:id="rId200"/>
    <p:sldId id="521" r:id="rId201"/>
    <p:sldId id="522" r:id="rId202"/>
    <p:sldId id="496" r:id="rId203"/>
    <p:sldId id="518" r:id="rId204"/>
    <p:sldId id="520" r:id="rId205"/>
    <p:sldId id="498" r:id="rId206"/>
    <p:sldId id="519" r:id="rId207"/>
    <p:sldId id="401" r:id="rId208"/>
    <p:sldId id="492" r:id="rId209"/>
    <p:sldId id="538"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34" autoAdjust="0"/>
  </p:normalViewPr>
  <p:slideViewPr>
    <p:cSldViewPr>
      <p:cViewPr varScale="1">
        <p:scale>
          <a:sx n="72" d="100"/>
          <a:sy n="72" d="100"/>
        </p:scale>
        <p:origin x="-11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22FE4-8AA6-49AD-9C96-28114C5DC879}" type="datetimeFigureOut">
              <a:rPr lang="en-US" smtClean="0"/>
              <a:pPr/>
              <a:t>8/8/2014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7BBD8-3558-4549-931C-22970513D8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E8EE479-7145-4152-8E15-D554EE5486B1}" type="datetimeFigureOut">
              <a:rPr lang="en-US" smtClean="0"/>
              <a:pPr/>
              <a:t>8/8/2014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9ECAF4F-EC09-40A6-9BCB-01ACBB88F06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EE479-7145-4152-8E15-D554EE5486B1}" type="datetimeFigureOut">
              <a:rPr lang="en-US" smtClean="0"/>
              <a:pPr/>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CAF4F-EC09-40A6-9BCB-01ACBB88F0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9ECAF4F-EC09-40A6-9BCB-01ACBB88F06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EE479-7145-4152-8E15-D554EE5486B1}" type="datetimeFigureOut">
              <a:rPr lang="en-US" smtClean="0"/>
              <a:pPr/>
              <a:t>8/8/2014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F25A088-C729-432E-BB66-5B74F47C051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8EE479-7145-4152-8E15-D554EE5486B1}" type="datetimeFigureOut">
              <a:rPr lang="en-US" smtClean="0"/>
              <a:pPr/>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9ECAF4F-EC09-40A6-9BCB-01ACBB88F06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E8EE479-7145-4152-8E15-D554EE5486B1}" type="datetimeFigureOut">
              <a:rPr lang="en-US" smtClean="0"/>
              <a:pPr/>
              <a:t>8/8/2014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9ECAF4F-EC09-40A6-9BCB-01ACBB88F06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E8EE479-7145-4152-8E15-D554EE5486B1}" type="datetimeFigureOut">
              <a:rPr lang="en-US" smtClean="0"/>
              <a:pPr/>
              <a:t>8/8/2014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CAF4F-EC09-40A6-9BCB-01ACBB88F06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E8EE479-7145-4152-8E15-D554EE5486B1}" type="datetimeFigureOut">
              <a:rPr lang="en-US" smtClean="0"/>
              <a:pPr/>
              <a:t>8/8/2014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9ECAF4F-EC09-40A6-9BCB-01ACBB88F06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8EE479-7145-4152-8E15-D554EE5486B1}" type="datetimeFigureOut">
              <a:rPr lang="en-US" smtClean="0"/>
              <a:pPr/>
              <a:t>8/8/2014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9ECAF4F-EC09-40A6-9BCB-01ACBB88F0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8EE479-7145-4152-8E15-D554EE5486B1}" type="datetimeFigureOut">
              <a:rPr lang="en-US" smtClean="0"/>
              <a:pPr/>
              <a:t>8/8/2014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9ECAF4F-EC09-40A6-9BCB-01ACBB88F0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9ECAF4F-EC09-40A6-9BCB-01ACBB88F06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E8EE479-7145-4152-8E15-D554EE5486B1}" type="datetimeFigureOut">
              <a:rPr lang="en-US" smtClean="0"/>
              <a:pPr/>
              <a:t>8/8/2014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9ECAF4F-EC09-40A6-9BCB-01ACBB88F06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8EE479-7145-4152-8E15-D554EE5486B1}" type="datetimeFigureOut">
              <a:rPr lang="en-US" smtClean="0"/>
              <a:pPr/>
              <a:t>8/8/2014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E8EE479-7145-4152-8E15-D554EE5486B1}" type="datetimeFigureOut">
              <a:rPr lang="en-US" smtClean="0"/>
              <a:pPr/>
              <a:t>8/8/2014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9ECAF4F-EC09-40A6-9BCB-01ACBB88F06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radiology.rsnajnls.org/content/vol216/issue1/images/large/r00jl45g13a.jpeg"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radiology.rsnajnls.org/content/vol216/issue1/images/large/r00jl45g15x.jpeg"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in/imgres?imgurl=http://www.bio.davidson.edu/courses/Immunology/Students/spring2000/baker/bioprotein/Restricted/redeye.jpg&amp;imgrefurl=http://www.bio.davidson.edu/courses/Immunology/Students/spring2000/baker/bioprotein/Restricted/sjogrens.htm&amp;h=118&amp;w=170&amp;sz=7&amp;tbnid=m_I9vstoDewJ:&amp;tbnh=65&amp;tbnw=94&amp;hl=en&amp;start=57&amp;prev=/images?q=sjogren's+syndrome&amp;start=40&amp;hl=en&amp;lr=&amp;ie=UTF-8&amp;sa=N"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solidFill>
                  <a:schemeClr val="tx1"/>
                </a:solidFill>
              </a:rPr>
              <a:t>Good morning</a:t>
            </a:r>
            <a:endParaRPr lang="en-US" sz="8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200" dirty="0" smtClean="0">
                <a:solidFill>
                  <a:schemeClr val="tx1"/>
                </a:solidFill>
                <a:latin typeface="Monotype Corsiva" pitchFamily="66" charset="0"/>
              </a:rPr>
              <a:t>Physiology of Saliva</a:t>
            </a:r>
            <a:endParaRPr lang="en-US" sz="3200" dirty="0">
              <a:solidFill>
                <a:schemeClr val="tx1"/>
              </a:solidFill>
            </a:endParaRPr>
          </a:p>
        </p:txBody>
      </p:sp>
      <p:sp>
        <p:nvSpPr>
          <p:cNvPr id="3" name="Content Placeholder 2"/>
          <p:cNvSpPr>
            <a:spLocks noGrp="1"/>
          </p:cNvSpPr>
          <p:nvPr>
            <p:ph sz="quarter" idx="1"/>
          </p:nvPr>
        </p:nvSpPr>
        <p:spPr/>
        <p:txBody>
          <a:bodyPr>
            <a:normAutofit/>
          </a:bodyPr>
          <a:lstStyle/>
          <a:p>
            <a:pPr>
              <a:defRPr/>
            </a:pPr>
            <a:r>
              <a:rPr lang="en-US" dirty="0" smtClean="0"/>
              <a:t>The average daily saliva normally ranges for about 800-1500 ml at about a rate of 0.5 ml/min.</a:t>
            </a:r>
          </a:p>
          <a:p>
            <a:pPr>
              <a:defRPr/>
            </a:pPr>
            <a:endParaRPr lang="en-US" dirty="0" smtClean="0"/>
          </a:p>
          <a:p>
            <a:pPr>
              <a:buNone/>
              <a:defRPr/>
            </a:pPr>
            <a:r>
              <a:rPr lang="en-US" b="1" dirty="0" smtClean="0"/>
              <a:t>Composition of Saliva:</a:t>
            </a:r>
            <a:endParaRPr lang="en-US" dirty="0" smtClean="0"/>
          </a:p>
          <a:p>
            <a:pPr>
              <a:defRPr/>
            </a:pPr>
            <a:endParaRPr lang="en-US" dirty="0" smtClean="0"/>
          </a:p>
          <a:p>
            <a:pPr>
              <a:defRPr/>
            </a:pPr>
            <a:r>
              <a:rPr lang="en-US" dirty="0" smtClean="0"/>
              <a:t>Saliva is composed of 99.5% water &amp; 0.5% solids.</a:t>
            </a:r>
          </a:p>
          <a:p>
            <a:pPr>
              <a:defRPr/>
            </a:pPr>
            <a:r>
              <a:rPr lang="en-US" dirty="0" smtClean="0"/>
              <a:t>Solids include – cellular, inorganic, organic &amp; gaseous constituents.</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0"/>
            <a:ext cx="7772400" cy="2057400"/>
          </a:xfrm>
        </p:spPr>
        <p:txBody>
          <a:bodyPr>
            <a:normAutofit/>
          </a:bodyPr>
          <a:lstStyle/>
          <a:p>
            <a:pPr eaLnBrk="1" hangingPunct="1"/>
            <a:r>
              <a:rPr lang="en-US" sz="3600" dirty="0" smtClean="0"/>
              <a:t>XEROSTOMIA</a:t>
            </a:r>
          </a:p>
        </p:txBody>
      </p:sp>
      <p:sp>
        <p:nvSpPr>
          <p:cNvPr id="142339" name="Rectangle 3"/>
          <p:cNvSpPr>
            <a:spLocks noGrp="1" noChangeArrowheads="1"/>
          </p:cNvSpPr>
          <p:nvPr>
            <p:ph sz="quarter" idx="1"/>
          </p:nvPr>
        </p:nvSpPr>
        <p:spPr>
          <a:xfrm>
            <a:off x="228600" y="2514600"/>
            <a:ext cx="8610600" cy="4038600"/>
          </a:xfrm>
        </p:spPr>
        <p:txBody>
          <a:bodyPr/>
          <a:lstStyle/>
          <a:p>
            <a:pPr eaLnBrk="1" hangingPunct="1"/>
            <a:r>
              <a:rPr lang="en-US" dirty="0" smtClean="0"/>
              <a:t>Xerostomia is defined as a subjective complaint of dry mouth that may result from a decrease in the production of saliva</a:t>
            </a:r>
          </a:p>
          <a:p>
            <a:pPr eaLnBrk="1" hangingPunct="1"/>
            <a:r>
              <a:rPr lang="en-US" dirty="0" smtClean="0"/>
              <a:t>Xerostomia is an uncomfortable condition and a common oral complaint from which patients may seek relief from dental practitioners </a:t>
            </a:r>
          </a:p>
          <a:p>
            <a:pPr eaLnBrk="1" hangingPunct="1"/>
            <a:r>
              <a:rPr lang="en-US" dirty="0" smtClean="0"/>
              <a:t>Xerostomia is the most common long- standing problem for the majority of affected patients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0"/>
            <a:ext cx="7772400" cy="914400"/>
          </a:xfrm>
        </p:spPr>
        <p:txBody>
          <a:bodyPr>
            <a:normAutofit/>
          </a:bodyPr>
          <a:lstStyle/>
          <a:p>
            <a:pPr eaLnBrk="1" hangingPunct="1"/>
            <a:r>
              <a:rPr lang="en-US" sz="4000" dirty="0" smtClean="0"/>
              <a:t>ETIOLOGY</a:t>
            </a:r>
          </a:p>
        </p:txBody>
      </p:sp>
      <p:sp>
        <p:nvSpPr>
          <p:cNvPr id="143363" name="Rectangle 3"/>
          <p:cNvSpPr>
            <a:spLocks noGrp="1" noChangeArrowheads="1"/>
          </p:cNvSpPr>
          <p:nvPr>
            <p:ph sz="quarter" idx="1"/>
          </p:nvPr>
        </p:nvSpPr>
        <p:spPr>
          <a:xfrm>
            <a:off x="0" y="1066800"/>
            <a:ext cx="9144000" cy="5791200"/>
          </a:xfrm>
        </p:spPr>
        <p:txBody>
          <a:bodyPr/>
          <a:lstStyle/>
          <a:p>
            <a:pPr eaLnBrk="1" hangingPunct="1"/>
            <a:r>
              <a:rPr lang="en-US" sz="2800" dirty="0" smtClean="0"/>
              <a:t>Radiation  therapy</a:t>
            </a:r>
          </a:p>
          <a:p>
            <a:pPr eaLnBrk="1" hangingPunct="1"/>
            <a:r>
              <a:rPr lang="en-US" sz="2800" dirty="0" smtClean="0"/>
              <a:t>Primary </a:t>
            </a:r>
            <a:r>
              <a:rPr lang="en-US" sz="2800" dirty="0" err="1" smtClean="0"/>
              <a:t>Biliary</a:t>
            </a:r>
            <a:r>
              <a:rPr lang="en-US" sz="2800" dirty="0" smtClean="0"/>
              <a:t> Cirrhosis</a:t>
            </a:r>
          </a:p>
          <a:p>
            <a:pPr eaLnBrk="1" hangingPunct="1"/>
            <a:r>
              <a:rPr lang="en-US" sz="2800" dirty="0" err="1" smtClean="0"/>
              <a:t>Vasculitis</a:t>
            </a:r>
            <a:endParaRPr lang="en-US" sz="2800" dirty="0" smtClean="0"/>
          </a:p>
          <a:p>
            <a:pPr eaLnBrk="1" hangingPunct="1"/>
            <a:r>
              <a:rPr lang="en-US" sz="2800" dirty="0" smtClean="0"/>
              <a:t>Chronic Active Hepatitis</a:t>
            </a:r>
          </a:p>
          <a:p>
            <a:pPr eaLnBrk="1" hangingPunct="1"/>
            <a:r>
              <a:rPr lang="en-US" sz="2800" dirty="0" smtClean="0"/>
              <a:t>Bone Marrow transplantation</a:t>
            </a:r>
          </a:p>
          <a:p>
            <a:pPr eaLnBrk="1" hangingPunct="1"/>
            <a:r>
              <a:rPr lang="en-US" sz="2800" dirty="0" smtClean="0"/>
              <a:t>Renal dialysis</a:t>
            </a:r>
          </a:p>
          <a:p>
            <a:pPr eaLnBrk="1" hangingPunct="1"/>
            <a:r>
              <a:rPr lang="en-US" sz="2800" dirty="0" smtClean="0"/>
              <a:t>Diabetes type I &amp; II</a:t>
            </a:r>
          </a:p>
          <a:p>
            <a:pPr eaLnBrk="1" hangingPunct="1"/>
            <a:r>
              <a:rPr lang="en-US" sz="2800" dirty="0" smtClean="0"/>
              <a:t>Anxiety or Depression</a:t>
            </a:r>
          </a:p>
          <a:p>
            <a:pPr eaLnBrk="1" hangingPunct="1"/>
            <a:r>
              <a:rPr lang="en-US" sz="2800" dirty="0" smtClean="0"/>
              <a:t>Graft Versus host disease</a:t>
            </a:r>
          </a:p>
          <a:p>
            <a:pPr eaLnBrk="1" hangingPunct="1"/>
            <a:r>
              <a:rPr lang="en-US" sz="2800" dirty="0" smtClean="0"/>
              <a:t>Cystic fibrosis</a:t>
            </a:r>
          </a:p>
          <a:p>
            <a:pPr eaLnBrk="1" hangingPunct="1"/>
            <a:r>
              <a:rPr lang="en-US" sz="2800" dirty="0" smtClean="0"/>
              <a:t>HIV Disease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Effects of long standing xerostomia</a:t>
            </a:r>
            <a:endParaRPr lang="en-US" sz="3600" dirty="0"/>
          </a:p>
        </p:txBody>
      </p:sp>
      <p:sp>
        <p:nvSpPr>
          <p:cNvPr id="3" name="Content Placeholder 2"/>
          <p:cNvSpPr>
            <a:spLocks noGrp="1"/>
          </p:cNvSpPr>
          <p:nvPr>
            <p:ph sz="quarter" idx="1"/>
          </p:nvPr>
        </p:nvSpPr>
        <p:spPr/>
        <p:txBody>
          <a:bodyPr/>
          <a:lstStyle/>
          <a:p>
            <a:r>
              <a:rPr lang="en-US" dirty="0" smtClean="0"/>
              <a:t>Increased frequency of caries(cervical caries)</a:t>
            </a:r>
          </a:p>
          <a:p>
            <a:r>
              <a:rPr lang="en-US" dirty="0" smtClean="0"/>
              <a:t>Dysphagia</a:t>
            </a:r>
          </a:p>
          <a:p>
            <a:r>
              <a:rPr lang="en-US" dirty="0" smtClean="0"/>
              <a:t>Dry, sore ,cracked lips</a:t>
            </a:r>
          </a:p>
          <a:p>
            <a:r>
              <a:rPr lang="en-US" dirty="0" smtClean="0"/>
              <a:t>Burning , </a:t>
            </a:r>
            <a:r>
              <a:rPr lang="en-US" dirty="0" err="1" smtClean="0"/>
              <a:t>depapillated</a:t>
            </a:r>
            <a:r>
              <a:rPr lang="en-US" dirty="0" smtClean="0"/>
              <a:t> tongue.</a:t>
            </a:r>
          </a:p>
          <a:p>
            <a:r>
              <a:rPr lang="en-US" dirty="0" smtClean="0"/>
              <a:t>Salivary gland enlargement</a:t>
            </a:r>
          </a:p>
          <a:p>
            <a:r>
              <a:rPr lang="en-US" dirty="0" smtClean="0"/>
              <a:t>Oral mucosal sores</a:t>
            </a:r>
          </a:p>
          <a:p>
            <a:r>
              <a:rPr lang="en-US" dirty="0" err="1" smtClean="0"/>
              <a:t>Dysgeusia</a:t>
            </a:r>
            <a:endParaRPr lang="en-US" dirty="0" smtClean="0"/>
          </a:p>
          <a:p>
            <a:r>
              <a:rPr lang="en-US" dirty="0" err="1" smtClean="0"/>
              <a:t>Candidal</a:t>
            </a:r>
            <a:r>
              <a:rPr lang="en-US" dirty="0" smtClean="0"/>
              <a:t> infections gingivitis</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304800"/>
            <a:ext cx="7772400" cy="1371600"/>
          </a:xfrm>
        </p:spPr>
        <p:txBody>
          <a:bodyPr/>
          <a:lstStyle/>
          <a:p>
            <a:pPr eaLnBrk="1" hangingPunct="1"/>
            <a:r>
              <a:rPr lang="en-US" sz="4000" dirty="0" smtClean="0"/>
              <a:t>Management of xerostomia</a:t>
            </a:r>
          </a:p>
        </p:txBody>
      </p:sp>
      <p:sp>
        <p:nvSpPr>
          <p:cNvPr id="147459" name="Rectangle 3"/>
          <p:cNvSpPr>
            <a:spLocks noGrp="1" noChangeArrowheads="1"/>
          </p:cNvSpPr>
          <p:nvPr>
            <p:ph sz="quarter" idx="1"/>
          </p:nvPr>
        </p:nvSpPr>
        <p:spPr>
          <a:xfrm>
            <a:off x="228600" y="1828800"/>
            <a:ext cx="8686800" cy="4800600"/>
          </a:xfrm>
        </p:spPr>
        <p:txBody>
          <a:bodyPr/>
          <a:lstStyle/>
          <a:p>
            <a:pPr eaLnBrk="1" hangingPunct="1">
              <a:buNone/>
            </a:pPr>
            <a:r>
              <a:rPr lang="en-US" u="sng" dirty="0" smtClean="0"/>
              <a:t>Topical agents:</a:t>
            </a:r>
          </a:p>
          <a:p>
            <a:pPr eaLnBrk="1" hangingPunct="1"/>
            <a:r>
              <a:rPr lang="en-US" dirty="0" smtClean="0"/>
              <a:t>Treatment of dry mouth has focused on palliative measures with salivary substitutes, because these are removed from the mouth during swallowing the duration of their effect is short and they also lack the protective roles of saliva</a:t>
            </a:r>
          </a:p>
          <a:p>
            <a:pPr eaLnBrk="1" hangingPunct="1"/>
            <a:r>
              <a:rPr lang="en-US" dirty="0" smtClean="0"/>
              <a:t>Saliva substitutes function in improving lubrication and hydration of oral tissue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sz="quarter" idx="1"/>
          </p:nvPr>
        </p:nvSpPr>
        <p:spPr>
          <a:xfrm>
            <a:off x="0" y="1143000"/>
            <a:ext cx="9144000" cy="5715000"/>
          </a:xfrm>
        </p:spPr>
        <p:txBody>
          <a:bodyPr/>
          <a:lstStyle/>
          <a:p>
            <a:pPr eaLnBrk="1" hangingPunct="1"/>
            <a:r>
              <a:rPr lang="en-US" dirty="0" smtClean="0"/>
              <a:t>Sugar free gums or sugar free candies may help to increase salivary out put, but they may be inconvenient and affects patient compliance</a:t>
            </a:r>
          </a:p>
          <a:p>
            <a:pPr eaLnBrk="1" hangingPunct="1"/>
            <a:r>
              <a:rPr lang="en-US" dirty="0" smtClean="0"/>
              <a:t>Lubricating agents in the form of gels, mouth washes, lozenges and tooth paste have been used </a:t>
            </a:r>
          </a:p>
          <a:p>
            <a:pPr eaLnBrk="1" hangingPunct="1"/>
            <a:r>
              <a:rPr lang="en-US" dirty="0" smtClean="0"/>
              <a:t>In a recent therapy a </a:t>
            </a:r>
            <a:r>
              <a:rPr lang="en-US" dirty="0" err="1" smtClean="0"/>
              <a:t>mucin</a:t>
            </a:r>
            <a:r>
              <a:rPr lang="en-US" dirty="0" smtClean="0"/>
              <a:t> spray was found to be useful against xerostomia in those who had undergone radiation</a:t>
            </a:r>
          </a:p>
          <a:p>
            <a:pPr eaLnBrk="1" hangingPunct="1"/>
            <a:r>
              <a:rPr lang="en-US" dirty="0" smtClean="0"/>
              <a:t>An intra oral device containing saliva substitute and slowly releasing the lubricant in to the mouth has proved more acceptable to patients with xerostomia.</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228600"/>
            <a:ext cx="7772400" cy="1219200"/>
          </a:xfrm>
        </p:spPr>
        <p:txBody>
          <a:bodyPr>
            <a:normAutofit/>
          </a:bodyPr>
          <a:lstStyle/>
          <a:p>
            <a:pPr eaLnBrk="1" hangingPunct="1"/>
            <a:r>
              <a:rPr lang="en-US" sz="3600" dirty="0" smtClean="0"/>
              <a:t>Systemic agents</a:t>
            </a:r>
          </a:p>
        </p:txBody>
      </p:sp>
      <p:sp>
        <p:nvSpPr>
          <p:cNvPr id="149507" name="Rectangle 3"/>
          <p:cNvSpPr>
            <a:spLocks noGrp="1" noChangeArrowheads="1"/>
          </p:cNvSpPr>
          <p:nvPr>
            <p:ph sz="quarter" idx="1"/>
          </p:nvPr>
        </p:nvSpPr>
        <p:spPr>
          <a:xfrm>
            <a:off x="228600" y="1447800"/>
            <a:ext cx="8610600" cy="5105400"/>
          </a:xfrm>
        </p:spPr>
        <p:txBody>
          <a:bodyPr>
            <a:normAutofit lnSpcReduction="10000"/>
          </a:bodyPr>
          <a:lstStyle/>
          <a:p>
            <a:pPr eaLnBrk="1" hangingPunct="1">
              <a:lnSpc>
                <a:spcPct val="90000"/>
              </a:lnSpc>
              <a:buNone/>
            </a:pPr>
            <a:r>
              <a:rPr lang="en-US" b="1" u="sng" dirty="0" smtClean="0"/>
              <a:t>Cholinergic Drugs:</a:t>
            </a:r>
          </a:p>
          <a:p>
            <a:pPr eaLnBrk="1" hangingPunct="1">
              <a:lnSpc>
                <a:spcPct val="90000"/>
              </a:lnSpc>
            </a:pPr>
            <a:endParaRPr lang="en-US" b="1" u="sng" dirty="0" smtClean="0"/>
          </a:p>
          <a:p>
            <a:pPr eaLnBrk="1" hangingPunct="1">
              <a:lnSpc>
                <a:spcPct val="90000"/>
              </a:lnSpc>
            </a:pPr>
            <a:r>
              <a:rPr lang="en-US" sz="2800" b="1" i="1" u="sng" dirty="0" err="1" smtClean="0"/>
              <a:t>Pilocarpine</a:t>
            </a:r>
            <a:r>
              <a:rPr lang="en-US" sz="2800" dirty="0" smtClean="0"/>
              <a:t>: it is a parasympathetic agonist of acetylcholine </a:t>
            </a:r>
            <a:r>
              <a:rPr lang="en-US" sz="2800" dirty="0" err="1" smtClean="0"/>
              <a:t>Muscarinic</a:t>
            </a:r>
            <a:r>
              <a:rPr lang="en-US" sz="2800" dirty="0" smtClean="0"/>
              <a:t> M3 receptor and stimulates the secretion of exocrine glands like sweat, </a:t>
            </a:r>
            <a:r>
              <a:rPr lang="en-US" sz="2800" dirty="0" err="1" smtClean="0"/>
              <a:t>lacrimal</a:t>
            </a:r>
            <a:r>
              <a:rPr lang="en-US" sz="2800" dirty="0" smtClean="0"/>
              <a:t>, salivary and respiratory mucosa.</a:t>
            </a:r>
          </a:p>
          <a:p>
            <a:pPr eaLnBrk="1" hangingPunct="1">
              <a:lnSpc>
                <a:spcPct val="90000"/>
              </a:lnSpc>
            </a:pPr>
            <a:r>
              <a:rPr lang="en-US" sz="2800" dirty="0" err="1" smtClean="0"/>
              <a:t>Pilocarpine</a:t>
            </a:r>
            <a:r>
              <a:rPr lang="en-US" sz="2800" dirty="0" smtClean="0"/>
              <a:t> is readily absorbed from the gastrointestinal tract and peak plasma concentration are reached with in approx. 1hr. </a:t>
            </a:r>
            <a:r>
              <a:rPr lang="en-US" sz="2800" dirty="0" err="1" smtClean="0"/>
              <a:t>Pilocarpine</a:t>
            </a:r>
            <a:r>
              <a:rPr lang="en-US" sz="2800" dirty="0" smtClean="0"/>
              <a:t> is metabolized in the liver and excreted by means of kidney with half life being 1hr</a:t>
            </a:r>
          </a:p>
          <a:p>
            <a:pPr eaLnBrk="1" hangingPunct="1">
              <a:lnSpc>
                <a:spcPct val="90000"/>
              </a:lnSpc>
            </a:pPr>
            <a:r>
              <a:rPr lang="en-US" sz="2800" dirty="0" smtClean="0"/>
              <a:t>Cholinergic drugs stimulate acetyl </a:t>
            </a:r>
            <a:r>
              <a:rPr lang="en-US" sz="2800" dirty="0" err="1" smtClean="0"/>
              <a:t>choline</a:t>
            </a:r>
            <a:r>
              <a:rPr lang="en-US" sz="2800" dirty="0" smtClean="0"/>
              <a:t> receptors of major salivary gland</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sz="quarter" idx="1"/>
          </p:nvPr>
        </p:nvSpPr>
        <p:spPr>
          <a:xfrm>
            <a:off x="0" y="1066800"/>
            <a:ext cx="9144000" cy="5791200"/>
          </a:xfrm>
        </p:spPr>
        <p:txBody>
          <a:bodyPr/>
          <a:lstStyle/>
          <a:p>
            <a:pPr eaLnBrk="1" hangingPunct="1">
              <a:lnSpc>
                <a:spcPct val="90000"/>
              </a:lnSpc>
            </a:pPr>
            <a:r>
              <a:rPr lang="en-US" dirty="0" smtClean="0"/>
              <a:t>Typical adverse effect are sweating, head ache, nausea, mild abdomen pain, urinary frequency, influenza like symptoms, rhinitis, flushing, increased </a:t>
            </a:r>
            <a:r>
              <a:rPr lang="en-US" dirty="0" err="1" smtClean="0"/>
              <a:t>lacrimation</a:t>
            </a:r>
            <a:r>
              <a:rPr lang="en-US" dirty="0" smtClean="0"/>
              <a:t> and palpitations.</a:t>
            </a:r>
          </a:p>
          <a:p>
            <a:pPr eaLnBrk="1" hangingPunct="1">
              <a:lnSpc>
                <a:spcPct val="90000"/>
              </a:lnSpc>
            </a:pPr>
            <a:endParaRPr lang="en-US" dirty="0" smtClean="0"/>
          </a:p>
          <a:p>
            <a:pPr eaLnBrk="1" hangingPunct="1">
              <a:lnSpc>
                <a:spcPct val="90000"/>
              </a:lnSpc>
            </a:pPr>
            <a:r>
              <a:rPr lang="en-US" b="1" u="sng" dirty="0" smtClean="0"/>
              <a:t>Radiation induced xerostomia</a:t>
            </a:r>
            <a:r>
              <a:rPr lang="en-US" u="sng" dirty="0" smtClean="0"/>
              <a:t>:</a:t>
            </a:r>
          </a:p>
          <a:p>
            <a:pPr eaLnBrk="1" hangingPunct="1">
              <a:lnSpc>
                <a:spcPct val="90000"/>
              </a:lnSpc>
            </a:pPr>
            <a:r>
              <a:rPr lang="en-US" dirty="0" smtClean="0"/>
              <a:t>The optimal dosage of </a:t>
            </a:r>
            <a:r>
              <a:rPr lang="en-US" dirty="0" err="1" smtClean="0"/>
              <a:t>Pilocarpine</a:t>
            </a:r>
            <a:r>
              <a:rPr lang="en-US" dirty="0" smtClean="0"/>
              <a:t> is 5mg 4 times daily or 10mg 3 times daily, it should be prescribed for at least 8-12 weeks</a:t>
            </a:r>
          </a:p>
          <a:p>
            <a:pPr eaLnBrk="1" hangingPunct="1">
              <a:lnSpc>
                <a:spcPct val="90000"/>
              </a:lnSpc>
            </a:pPr>
            <a:r>
              <a:rPr lang="en-US" dirty="0" smtClean="0"/>
              <a:t>The </a:t>
            </a:r>
            <a:r>
              <a:rPr lang="en-US" dirty="0" err="1" smtClean="0"/>
              <a:t>pilocarpine</a:t>
            </a:r>
            <a:r>
              <a:rPr lang="en-US" dirty="0" smtClean="0"/>
              <a:t> induced enhanced salivary secretion may be possible for up to 7 </a:t>
            </a:r>
            <a:r>
              <a:rPr lang="en-US" dirty="0" err="1" smtClean="0"/>
              <a:t>mths</a:t>
            </a:r>
            <a:r>
              <a:rPr lang="en-US" dirty="0" smtClean="0"/>
              <a:t> after radiation </a:t>
            </a:r>
          </a:p>
          <a:p>
            <a:pPr eaLnBrk="1" hangingPunct="1">
              <a:lnSpc>
                <a:spcPct val="90000"/>
              </a:lnSpc>
            </a:pPr>
            <a:r>
              <a:rPr lang="en-US" dirty="0" smtClean="0"/>
              <a:t>It has been suggested that the administration of </a:t>
            </a:r>
            <a:r>
              <a:rPr lang="en-US" dirty="0" err="1" smtClean="0"/>
              <a:t>pilocarpine</a:t>
            </a:r>
            <a:r>
              <a:rPr lang="en-US" dirty="0" smtClean="0"/>
              <a:t> before or during the radiation may lessen the severity of any radiation induced xerostomia</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sz="quarter" idx="1"/>
          </p:nvPr>
        </p:nvSpPr>
        <p:spPr>
          <a:xfrm>
            <a:off x="0" y="1066800"/>
            <a:ext cx="9144000" cy="5791200"/>
          </a:xfrm>
        </p:spPr>
        <p:txBody>
          <a:bodyPr/>
          <a:lstStyle/>
          <a:p>
            <a:pPr eaLnBrk="1" hangingPunct="1">
              <a:lnSpc>
                <a:spcPct val="90000"/>
              </a:lnSpc>
            </a:pPr>
            <a:r>
              <a:rPr lang="en-US" dirty="0" smtClean="0"/>
              <a:t> It protect the kidneys against the harmful effects of the cancer-fighting drug in patients with ovarian cancer or lung cancer </a:t>
            </a:r>
          </a:p>
          <a:p>
            <a:pPr eaLnBrk="1" hangingPunct="1">
              <a:lnSpc>
                <a:spcPct val="90000"/>
              </a:lnSpc>
            </a:pPr>
            <a:r>
              <a:rPr lang="en-US" dirty="0" err="1" smtClean="0"/>
              <a:t>Amifostine</a:t>
            </a:r>
            <a:r>
              <a:rPr lang="en-US" dirty="0" smtClean="0"/>
              <a:t> administered intravenously before radiation may lessen the severity of radiation induce xerostomia (500mg )</a:t>
            </a:r>
          </a:p>
          <a:p>
            <a:pPr eaLnBrk="1" hangingPunct="1">
              <a:lnSpc>
                <a:spcPct val="90000"/>
              </a:lnSpc>
            </a:pPr>
            <a:endParaRPr lang="en-US" dirty="0" smtClean="0"/>
          </a:p>
          <a:p>
            <a:pPr eaLnBrk="1" hangingPunct="1">
              <a:lnSpc>
                <a:spcPct val="90000"/>
              </a:lnSpc>
            </a:pPr>
            <a:r>
              <a:rPr lang="en-US" dirty="0" smtClean="0"/>
              <a:t> </a:t>
            </a:r>
            <a:r>
              <a:rPr lang="en-US" b="1" u="sng" dirty="0" err="1" smtClean="0"/>
              <a:t>Sjogrens</a:t>
            </a:r>
            <a:r>
              <a:rPr lang="en-US" b="1" u="sng" dirty="0" smtClean="0"/>
              <a:t> syndrome</a:t>
            </a:r>
            <a:r>
              <a:rPr lang="en-US" b="1" dirty="0" smtClean="0"/>
              <a:t>: </a:t>
            </a:r>
            <a:r>
              <a:rPr lang="en-US" dirty="0" smtClean="0"/>
              <a:t>systemic </a:t>
            </a:r>
            <a:r>
              <a:rPr lang="en-US" dirty="0" err="1" smtClean="0"/>
              <a:t>pilocarpine</a:t>
            </a:r>
            <a:r>
              <a:rPr lang="en-US" dirty="0" smtClean="0"/>
              <a:t> increase salivary flow rate with in 2-3 hrs of administration and reduce symptoms of xerostomia</a:t>
            </a:r>
          </a:p>
          <a:p>
            <a:pPr eaLnBrk="1" hangingPunct="1">
              <a:lnSpc>
                <a:spcPct val="90000"/>
              </a:lnSpc>
            </a:pPr>
            <a:r>
              <a:rPr lang="en-US" dirty="0" smtClean="0"/>
              <a:t>A dosage of 5mg of </a:t>
            </a:r>
            <a:r>
              <a:rPr lang="en-US" dirty="0" err="1" smtClean="0"/>
              <a:t>pilocarpine</a:t>
            </a:r>
            <a:r>
              <a:rPr lang="en-US" dirty="0" smtClean="0"/>
              <a:t> 4 times daily for at least 12 weeks is beneficent, un stimulated salivary flow significantly increase 1 hr after the administration of 5mg of </a:t>
            </a:r>
            <a:r>
              <a:rPr lang="en-US" dirty="0" err="1" smtClean="0"/>
              <a:t>pilocarpine</a:t>
            </a:r>
            <a:endParaRPr lang="en-US" b="1" dirty="0" smtClean="0"/>
          </a:p>
          <a:p>
            <a:pPr eaLnBrk="1" hangingPunct="1">
              <a:lnSpc>
                <a:spcPct val="90000"/>
              </a:lnSpc>
            </a:pPr>
            <a:endParaRPr lang="en-US" b="1"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sz="quarter" idx="1"/>
          </p:nvPr>
        </p:nvSpPr>
        <p:spPr>
          <a:xfrm>
            <a:off x="0" y="762000"/>
            <a:ext cx="9144000" cy="6096000"/>
          </a:xfrm>
        </p:spPr>
        <p:txBody>
          <a:bodyPr/>
          <a:lstStyle/>
          <a:p>
            <a:pPr eaLnBrk="1" hangingPunct="1">
              <a:lnSpc>
                <a:spcPct val="90000"/>
              </a:lnSpc>
            </a:pPr>
            <a:r>
              <a:rPr lang="en-US" dirty="0" smtClean="0"/>
              <a:t>Graft versus Host: oral </a:t>
            </a:r>
            <a:r>
              <a:rPr lang="en-US" dirty="0" err="1" smtClean="0"/>
              <a:t>pilocarpine</a:t>
            </a:r>
            <a:r>
              <a:rPr lang="en-US" dirty="0" smtClean="0"/>
              <a:t> 30mg/day can alleviate GVHD- induced xerostomia and improve the flow rate from the major salivary gland</a:t>
            </a:r>
          </a:p>
          <a:p>
            <a:pPr eaLnBrk="1" hangingPunct="1">
              <a:lnSpc>
                <a:spcPct val="90000"/>
              </a:lnSpc>
            </a:pPr>
            <a:endParaRPr lang="en-US" dirty="0" smtClean="0"/>
          </a:p>
          <a:p>
            <a:pPr eaLnBrk="1" hangingPunct="1">
              <a:lnSpc>
                <a:spcPct val="90000"/>
              </a:lnSpc>
            </a:pPr>
            <a:r>
              <a:rPr lang="en-US" u="sng" dirty="0" smtClean="0"/>
              <a:t>Drug Induced xerostomia:  </a:t>
            </a:r>
            <a:r>
              <a:rPr lang="en-US" dirty="0" smtClean="0"/>
              <a:t>there are few reports in the management of drug induced xerostomia</a:t>
            </a:r>
          </a:p>
          <a:p>
            <a:pPr eaLnBrk="1" hangingPunct="1">
              <a:lnSpc>
                <a:spcPct val="90000"/>
              </a:lnSpc>
              <a:buNone/>
            </a:pPr>
            <a:r>
              <a:rPr lang="en-US" dirty="0" err="1" smtClean="0"/>
              <a:t>Yohimbine</a:t>
            </a:r>
            <a:r>
              <a:rPr lang="en-US" dirty="0" smtClean="0"/>
              <a:t> had been shown to have a </a:t>
            </a:r>
            <a:r>
              <a:rPr lang="en-US" dirty="0" err="1" smtClean="0"/>
              <a:t>sialogenic</a:t>
            </a:r>
            <a:r>
              <a:rPr lang="en-US" dirty="0" smtClean="0"/>
              <a:t> effect on drug induced dry mouth</a:t>
            </a:r>
          </a:p>
          <a:p>
            <a:pPr eaLnBrk="1" hangingPunct="1">
              <a:lnSpc>
                <a:spcPct val="90000"/>
              </a:lnSpc>
            </a:pPr>
            <a:endParaRPr lang="en-US" dirty="0" smtClean="0"/>
          </a:p>
          <a:p>
            <a:pPr eaLnBrk="1" hangingPunct="1">
              <a:lnSpc>
                <a:spcPct val="90000"/>
              </a:lnSpc>
            </a:pPr>
            <a:r>
              <a:rPr lang="en-US" u="sng" dirty="0" err="1" smtClean="0"/>
              <a:t>Bethanechol</a:t>
            </a:r>
            <a:r>
              <a:rPr lang="en-US" u="sng" dirty="0" smtClean="0"/>
              <a:t>: </a:t>
            </a:r>
            <a:r>
              <a:rPr lang="en-US" dirty="0" smtClean="0"/>
              <a:t>it has both </a:t>
            </a:r>
            <a:r>
              <a:rPr lang="en-US" dirty="0" err="1" smtClean="0"/>
              <a:t>Muscarinic</a:t>
            </a:r>
            <a:r>
              <a:rPr lang="en-US" dirty="0" smtClean="0"/>
              <a:t> and nicotinic agonist action</a:t>
            </a:r>
          </a:p>
          <a:p>
            <a:pPr eaLnBrk="1" hangingPunct="1">
              <a:lnSpc>
                <a:spcPct val="90000"/>
              </a:lnSpc>
            </a:pPr>
            <a:r>
              <a:rPr lang="en-US" dirty="0" smtClean="0"/>
              <a:t>Dosage of 25mg, 3 times daily was found to increase un stimulated and stimulated salivary flow, adverse affect include diarrhea and nausea</a:t>
            </a:r>
            <a:endParaRPr lang="en-US" u="sng"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sz="quarter" idx="1"/>
          </p:nvPr>
        </p:nvSpPr>
        <p:spPr>
          <a:xfrm>
            <a:off x="0" y="1066800"/>
            <a:ext cx="9144000" cy="5791200"/>
          </a:xfrm>
        </p:spPr>
        <p:txBody>
          <a:bodyPr/>
          <a:lstStyle/>
          <a:p>
            <a:pPr eaLnBrk="1" hangingPunct="1"/>
            <a:r>
              <a:rPr lang="en-US" u="sng" dirty="0" err="1" smtClean="0"/>
              <a:t>Cevimeline</a:t>
            </a:r>
            <a:r>
              <a:rPr lang="en-US" u="sng" dirty="0" smtClean="0"/>
              <a:t>:  </a:t>
            </a:r>
            <a:r>
              <a:rPr lang="en-US" dirty="0" smtClean="0"/>
              <a:t>it is a </a:t>
            </a:r>
            <a:r>
              <a:rPr lang="en-US" dirty="0" err="1" smtClean="0"/>
              <a:t>quinuclidine</a:t>
            </a:r>
            <a:r>
              <a:rPr lang="en-US" dirty="0" smtClean="0"/>
              <a:t> analog of acetylcholine with a high affinity for M3 receptors but a low affinity for M2 receptors on cardiac and lung</a:t>
            </a:r>
          </a:p>
          <a:p>
            <a:pPr eaLnBrk="1" hangingPunct="1"/>
            <a:r>
              <a:rPr lang="en-US" dirty="0" smtClean="0"/>
              <a:t>Metabolized in the liver and excreted through kidney and half life of approx. 5hrs</a:t>
            </a:r>
          </a:p>
          <a:p>
            <a:pPr eaLnBrk="1" hangingPunct="1"/>
            <a:r>
              <a:rPr lang="en-US" dirty="0" smtClean="0"/>
              <a:t>Daily dosage of 30mg 3 times daily dosage is than </a:t>
            </a:r>
            <a:r>
              <a:rPr lang="en-US" dirty="0" err="1" smtClean="0"/>
              <a:t>pilocarpine</a:t>
            </a:r>
            <a:r>
              <a:rPr lang="en-US" dirty="0" smtClean="0"/>
              <a:t>, it is well tolerated and provide substantive relief of xerostomia</a:t>
            </a:r>
          </a:p>
          <a:p>
            <a:pPr eaLnBrk="1" hangingPunct="1"/>
            <a:endParaRPr lang="en-US" dirty="0" smtClean="0"/>
          </a:p>
          <a:p>
            <a:pPr eaLnBrk="1" hangingPunct="1"/>
            <a:r>
              <a:rPr lang="en-US" u="sng" dirty="0" err="1" smtClean="0"/>
              <a:t>Carbacholine</a:t>
            </a:r>
            <a:r>
              <a:rPr lang="en-US" u="sng" dirty="0" smtClean="0"/>
              <a:t>:  </a:t>
            </a:r>
            <a:r>
              <a:rPr lang="en-US" dirty="0" smtClean="0"/>
              <a:t>it is affective in the treatment of radiation induced </a:t>
            </a:r>
            <a:r>
              <a:rPr lang="en-US" dirty="0" err="1" smtClean="0"/>
              <a:t>xerotomia</a:t>
            </a:r>
            <a:endParaRPr lang="en-US" u="sng"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533400"/>
            <a:ext cx="8382000" cy="5592763"/>
          </a:xfrm>
        </p:spPr>
        <p:txBody>
          <a:bodyPr>
            <a:normAutofit fontScale="85000" lnSpcReduction="10000"/>
          </a:bodyPr>
          <a:lstStyle/>
          <a:p>
            <a:pPr>
              <a:lnSpc>
                <a:spcPct val="80000"/>
              </a:lnSpc>
              <a:buNone/>
              <a:defRPr/>
            </a:pPr>
            <a:r>
              <a:rPr lang="en-US" sz="3200" b="1" dirty="0" smtClean="0">
                <a:latin typeface="Monotype Corsiva" pitchFamily="66" charset="0"/>
              </a:rPr>
              <a:t>Functions of saliva:</a:t>
            </a:r>
          </a:p>
          <a:p>
            <a:pPr>
              <a:lnSpc>
                <a:spcPct val="80000"/>
              </a:lnSpc>
              <a:buNone/>
              <a:defRPr/>
            </a:pPr>
            <a:endParaRPr lang="en-US" sz="3200" b="1" dirty="0" smtClean="0">
              <a:latin typeface="Monotype Corsiva" pitchFamily="66" charset="0"/>
            </a:endParaRPr>
          </a:p>
          <a:p>
            <a:pPr>
              <a:lnSpc>
                <a:spcPct val="80000"/>
              </a:lnSpc>
              <a:defRPr/>
            </a:pPr>
            <a:r>
              <a:rPr lang="en-US" sz="2800" dirty="0" smtClean="0"/>
              <a:t>Mechanical functions : Lubrication facilitates swallowing &amp; speech</a:t>
            </a:r>
          </a:p>
          <a:p>
            <a:pPr>
              <a:lnSpc>
                <a:spcPct val="80000"/>
              </a:lnSpc>
              <a:defRPr/>
            </a:pPr>
            <a:endParaRPr lang="en-US" sz="2800" dirty="0" smtClean="0"/>
          </a:p>
          <a:p>
            <a:pPr>
              <a:lnSpc>
                <a:spcPct val="80000"/>
              </a:lnSpc>
              <a:defRPr/>
            </a:pPr>
            <a:r>
              <a:rPr lang="en-US" sz="2800" dirty="0" smtClean="0"/>
              <a:t>Digestive functions : Digests the cooked starch</a:t>
            </a:r>
          </a:p>
          <a:p>
            <a:pPr>
              <a:lnSpc>
                <a:spcPct val="80000"/>
              </a:lnSpc>
              <a:defRPr/>
            </a:pPr>
            <a:endParaRPr lang="en-US" sz="2800" dirty="0" smtClean="0"/>
          </a:p>
          <a:p>
            <a:pPr>
              <a:lnSpc>
                <a:spcPct val="80000"/>
              </a:lnSpc>
              <a:defRPr/>
            </a:pPr>
            <a:r>
              <a:rPr lang="en-US" sz="2800" dirty="0" smtClean="0"/>
              <a:t>Antibacterial functions : This function is mainly due to presence of </a:t>
            </a:r>
            <a:r>
              <a:rPr lang="en-US" sz="2800" dirty="0" err="1" smtClean="0"/>
              <a:t>lysosyme</a:t>
            </a:r>
            <a:r>
              <a:rPr lang="en-US" sz="2800" dirty="0" smtClean="0"/>
              <a:t>, peroxides &amp; </a:t>
            </a:r>
            <a:r>
              <a:rPr lang="en-US" sz="2800" dirty="0" err="1" smtClean="0"/>
              <a:t>immunoglobulins</a:t>
            </a:r>
            <a:r>
              <a:rPr lang="en-US" sz="2800" dirty="0" smtClean="0"/>
              <a:t> </a:t>
            </a:r>
            <a:r>
              <a:rPr lang="en-US" sz="2800" dirty="0" err="1" smtClean="0"/>
              <a:t>IgG</a:t>
            </a:r>
            <a:r>
              <a:rPr lang="en-US" sz="2800" dirty="0" smtClean="0"/>
              <a:t>, </a:t>
            </a:r>
            <a:r>
              <a:rPr lang="en-US" sz="2800" dirty="0" err="1" smtClean="0"/>
              <a:t>IgA</a:t>
            </a:r>
            <a:r>
              <a:rPr lang="en-US" sz="2800" dirty="0" smtClean="0"/>
              <a:t>, </a:t>
            </a:r>
            <a:r>
              <a:rPr lang="en-US" sz="2800" dirty="0" err="1" smtClean="0"/>
              <a:t>IgM</a:t>
            </a:r>
            <a:endParaRPr lang="en-US" sz="2800" dirty="0" smtClean="0"/>
          </a:p>
          <a:p>
            <a:pPr>
              <a:lnSpc>
                <a:spcPct val="80000"/>
              </a:lnSpc>
              <a:defRPr/>
            </a:pPr>
            <a:endParaRPr lang="en-US" sz="2800" dirty="0" smtClean="0"/>
          </a:p>
          <a:p>
            <a:pPr>
              <a:lnSpc>
                <a:spcPct val="80000"/>
              </a:lnSpc>
              <a:defRPr/>
            </a:pPr>
            <a:r>
              <a:rPr lang="en-US" sz="2800" dirty="0" smtClean="0"/>
              <a:t>Taste : Helps in sensing taste by dissolving the substances</a:t>
            </a:r>
          </a:p>
          <a:p>
            <a:pPr>
              <a:lnSpc>
                <a:spcPct val="80000"/>
              </a:lnSpc>
              <a:defRPr/>
            </a:pPr>
            <a:endParaRPr lang="en-US" sz="2800" dirty="0" smtClean="0"/>
          </a:p>
          <a:p>
            <a:pPr>
              <a:lnSpc>
                <a:spcPct val="80000"/>
              </a:lnSpc>
              <a:defRPr/>
            </a:pPr>
            <a:r>
              <a:rPr lang="en-US" sz="2800" dirty="0" smtClean="0"/>
              <a:t>Water balance : Stimulates salivary flow &amp; feeling of thirst</a:t>
            </a:r>
          </a:p>
          <a:p>
            <a:pPr>
              <a:lnSpc>
                <a:spcPct val="80000"/>
              </a:lnSpc>
              <a:defRPr/>
            </a:pPr>
            <a:endParaRPr lang="en-US" sz="2800" dirty="0" smtClean="0"/>
          </a:p>
          <a:p>
            <a:pPr>
              <a:lnSpc>
                <a:spcPct val="80000"/>
              </a:lnSpc>
              <a:defRPr/>
            </a:pPr>
            <a:r>
              <a:rPr lang="en-US" sz="2800" dirty="0" smtClean="0"/>
              <a:t>Route of excretion : A route of excretion for various metal &amp; </a:t>
            </a:r>
            <a:r>
              <a:rPr lang="en-US" sz="2800" dirty="0" err="1" smtClean="0"/>
              <a:t>harbours</a:t>
            </a:r>
            <a:r>
              <a:rPr lang="en-US" sz="2800" dirty="0" smtClean="0"/>
              <a:t> various viruses</a:t>
            </a:r>
          </a:p>
          <a:p>
            <a:pPr>
              <a:lnSpc>
                <a:spcPct val="80000"/>
              </a:lnSpc>
              <a:defRPr/>
            </a:pPr>
            <a:endParaRPr lang="en-US" sz="2800" dirty="0" smtClean="0">
              <a:solidFill>
                <a:srgbClr val="FFFF00"/>
              </a:solidFill>
            </a:endParaRPr>
          </a:p>
          <a:p>
            <a:pPr>
              <a:lnSpc>
                <a:spcPct val="80000"/>
              </a:lnSpc>
              <a:defRPr/>
            </a:pPr>
            <a:endParaRPr lang="en-US" sz="2400" dirty="0" smtClean="0">
              <a:solidFill>
                <a:srgbClr val="FFFF00"/>
              </a:solidFill>
            </a:endParaRP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sz="quarter" idx="1"/>
          </p:nvPr>
        </p:nvSpPr>
        <p:spPr>
          <a:xfrm>
            <a:off x="0" y="990600"/>
            <a:ext cx="9144000" cy="5867400"/>
          </a:xfrm>
        </p:spPr>
        <p:txBody>
          <a:bodyPr/>
          <a:lstStyle/>
          <a:p>
            <a:pPr eaLnBrk="1" hangingPunct="1">
              <a:lnSpc>
                <a:spcPct val="90000"/>
              </a:lnSpc>
            </a:pPr>
            <a:r>
              <a:rPr lang="en-US" u="sng" dirty="0" err="1" smtClean="0"/>
              <a:t>Anethole</a:t>
            </a:r>
            <a:r>
              <a:rPr lang="en-US" u="sng" dirty="0" smtClean="0"/>
              <a:t> </a:t>
            </a:r>
            <a:r>
              <a:rPr lang="en-US" u="sng" dirty="0" err="1" smtClean="0"/>
              <a:t>Trithone</a:t>
            </a:r>
            <a:r>
              <a:rPr lang="en-US" u="sng" dirty="0" smtClean="0"/>
              <a:t>: </a:t>
            </a:r>
            <a:r>
              <a:rPr lang="en-US" dirty="0" smtClean="0"/>
              <a:t> it has no cholinergic action, it increase the availability of </a:t>
            </a:r>
            <a:r>
              <a:rPr lang="en-US" dirty="0" err="1" smtClean="0"/>
              <a:t>Muscarinic</a:t>
            </a:r>
            <a:r>
              <a:rPr lang="en-US" dirty="0" smtClean="0"/>
              <a:t> receptor on the post synaptic membrane and enhance the potential for cholinergic stimulation</a:t>
            </a:r>
          </a:p>
          <a:p>
            <a:pPr eaLnBrk="1" hangingPunct="1">
              <a:lnSpc>
                <a:spcPct val="90000"/>
              </a:lnSpc>
            </a:pPr>
            <a:r>
              <a:rPr lang="en-US" dirty="0" smtClean="0"/>
              <a:t>It is used in radiation induced xerostomia</a:t>
            </a:r>
          </a:p>
          <a:p>
            <a:pPr eaLnBrk="1" hangingPunct="1">
              <a:lnSpc>
                <a:spcPct val="90000"/>
              </a:lnSpc>
            </a:pPr>
            <a:endParaRPr lang="en-US" dirty="0" smtClean="0"/>
          </a:p>
          <a:p>
            <a:pPr eaLnBrk="1" hangingPunct="1">
              <a:lnSpc>
                <a:spcPct val="90000"/>
              </a:lnSpc>
            </a:pPr>
            <a:r>
              <a:rPr lang="en-US" u="sng" dirty="0" err="1" smtClean="0"/>
              <a:t>Pyridostigmine</a:t>
            </a:r>
            <a:r>
              <a:rPr lang="en-US" u="sng" dirty="0" smtClean="0"/>
              <a:t>: </a:t>
            </a:r>
            <a:r>
              <a:rPr lang="en-US" dirty="0" smtClean="0"/>
              <a:t> it is a cholinesterase inhibitor with both nicotinic and </a:t>
            </a:r>
            <a:r>
              <a:rPr lang="en-US" dirty="0" err="1" smtClean="0"/>
              <a:t>Muscarinic</a:t>
            </a:r>
            <a:r>
              <a:rPr lang="en-US" dirty="0" smtClean="0"/>
              <a:t> agonist activity</a:t>
            </a:r>
          </a:p>
          <a:p>
            <a:pPr eaLnBrk="1" hangingPunct="1">
              <a:lnSpc>
                <a:spcPct val="90000"/>
              </a:lnSpc>
            </a:pPr>
            <a:r>
              <a:rPr lang="en-US" dirty="0" smtClean="0"/>
              <a:t>Placebo controlled study suggest that it may be useful in the treatment of drug induced xerostomia</a:t>
            </a:r>
          </a:p>
          <a:p>
            <a:pPr eaLnBrk="1" hangingPunct="1">
              <a:lnSpc>
                <a:spcPct val="90000"/>
              </a:lnSpc>
            </a:pPr>
            <a:endParaRPr lang="en-US" dirty="0" smtClean="0"/>
          </a:p>
          <a:p>
            <a:pPr eaLnBrk="1" hangingPunct="1">
              <a:lnSpc>
                <a:spcPct val="90000"/>
              </a:lnSpc>
            </a:pPr>
            <a:r>
              <a:rPr lang="en-US" u="sng" dirty="0" err="1" smtClean="0"/>
              <a:t>Bromhexine</a:t>
            </a:r>
            <a:r>
              <a:rPr lang="en-US" u="sng" dirty="0" smtClean="0"/>
              <a:t>: (</a:t>
            </a:r>
            <a:r>
              <a:rPr lang="en-US" dirty="0" smtClean="0"/>
              <a:t>32-48mg daily) increases salivary and </a:t>
            </a:r>
            <a:r>
              <a:rPr lang="en-US" dirty="0" err="1" smtClean="0"/>
              <a:t>lacrimal</a:t>
            </a:r>
            <a:r>
              <a:rPr lang="en-US" dirty="0" smtClean="0"/>
              <a:t> flow rate in patients with </a:t>
            </a:r>
            <a:r>
              <a:rPr lang="en-US" dirty="0" err="1" smtClean="0"/>
              <a:t>Sjogrens</a:t>
            </a:r>
            <a:r>
              <a:rPr lang="en-US" dirty="0" smtClean="0"/>
              <a:t> syndrome</a:t>
            </a:r>
            <a:endParaRPr lang="en-US" u="sng"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685800" y="1752600"/>
            <a:ext cx="7772400" cy="2362200"/>
          </a:xfrm>
        </p:spPr>
        <p:txBody>
          <a:bodyPr>
            <a:normAutofit/>
          </a:bodyPr>
          <a:lstStyle/>
          <a:p>
            <a:pPr eaLnBrk="1" hangingPunct="1"/>
            <a:r>
              <a:rPr lang="en-US" b="1" dirty="0" smtClean="0"/>
              <a:t>TUMORS OF SALIVARY GLANDS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152400"/>
            <a:ext cx="7772400" cy="1066800"/>
          </a:xfrm>
        </p:spPr>
        <p:txBody>
          <a:bodyPr>
            <a:normAutofit/>
          </a:bodyPr>
          <a:lstStyle/>
          <a:p>
            <a:pPr eaLnBrk="1" hangingPunct="1"/>
            <a:r>
              <a:rPr lang="en-US" sz="3600" b="1" dirty="0" smtClean="0">
                <a:solidFill>
                  <a:srgbClr val="C00000"/>
                </a:solidFill>
              </a:rPr>
              <a:t>INTRODUCTION</a:t>
            </a:r>
          </a:p>
        </p:txBody>
      </p:sp>
      <p:sp>
        <p:nvSpPr>
          <p:cNvPr id="224259" name="Rectangle 3"/>
          <p:cNvSpPr>
            <a:spLocks noGrp="1" noChangeArrowheads="1"/>
          </p:cNvSpPr>
          <p:nvPr>
            <p:ph sz="quarter" idx="1"/>
          </p:nvPr>
        </p:nvSpPr>
        <p:spPr>
          <a:xfrm>
            <a:off x="228600" y="1295400"/>
            <a:ext cx="8686800" cy="5334000"/>
          </a:xfrm>
        </p:spPr>
        <p:txBody>
          <a:bodyPr/>
          <a:lstStyle/>
          <a:p>
            <a:pPr eaLnBrk="1" hangingPunct="1">
              <a:lnSpc>
                <a:spcPct val="90000"/>
              </a:lnSpc>
            </a:pPr>
            <a:r>
              <a:rPr lang="en-US" sz="2800" dirty="0" smtClean="0">
                <a:cs typeface="Arial" pitchFamily="34" charset="0"/>
              </a:rPr>
              <a:t>Salivary gland neoplasm make up 1% of all head and neck tumors. </a:t>
            </a:r>
          </a:p>
          <a:p>
            <a:pPr eaLnBrk="1" hangingPunct="1">
              <a:lnSpc>
                <a:spcPct val="90000"/>
              </a:lnSpc>
            </a:pPr>
            <a:r>
              <a:rPr lang="en-US" sz="2800" dirty="0" smtClean="0">
                <a:cs typeface="Arial" pitchFamily="34" charset="0"/>
              </a:rPr>
              <a:t>Salivary gland neoplasm most commonly appear in the sixth decade of life.</a:t>
            </a:r>
          </a:p>
          <a:p>
            <a:pPr eaLnBrk="1" hangingPunct="1">
              <a:lnSpc>
                <a:spcPct val="90000"/>
              </a:lnSpc>
            </a:pPr>
            <a:r>
              <a:rPr lang="en-US" sz="2800" dirty="0" smtClean="0">
                <a:cs typeface="Arial" pitchFamily="34" charset="0"/>
              </a:rPr>
              <a:t> Patients with malignant lesions typically present after age 60 years, whereas those with benign lesions usually present when older than 40 years. </a:t>
            </a:r>
          </a:p>
          <a:p>
            <a:pPr eaLnBrk="1" hangingPunct="1">
              <a:lnSpc>
                <a:spcPct val="90000"/>
              </a:lnSpc>
            </a:pPr>
            <a:r>
              <a:rPr lang="en-US" sz="2800" dirty="0" smtClean="0">
                <a:cs typeface="Arial" pitchFamily="34" charset="0"/>
              </a:rPr>
              <a:t>Benign neoplasm occur more frequently in women than in men.</a:t>
            </a:r>
          </a:p>
          <a:p>
            <a:pPr eaLnBrk="1" hangingPunct="1">
              <a:lnSpc>
                <a:spcPct val="90000"/>
              </a:lnSpc>
            </a:pPr>
            <a:r>
              <a:rPr lang="en-US" sz="2800" dirty="0" smtClean="0">
                <a:cs typeface="Arial" pitchFamily="34" charset="0"/>
              </a:rPr>
              <a:t> Malignant tumors are distributed equally between the sexes.</a:t>
            </a:r>
          </a:p>
          <a:p>
            <a:pPr eaLnBrk="1" hangingPunct="1">
              <a:lnSpc>
                <a:spcPct val="90000"/>
              </a:lnSpc>
            </a:pPr>
            <a:endParaRPr lang="en-US" sz="2800" dirty="0" smtClean="0">
              <a:cs typeface="Arial" pitchFamily="34" charset="0"/>
            </a:endParaRP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sz="quarter" idx="1"/>
          </p:nvPr>
        </p:nvSpPr>
        <p:spPr>
          <a:xfrm>
            <a:off x="381000" y="990600"/>
            <a:ext cx="8382000" cy="5638800"/>
          </a:xfrm>
        </p:spPr>
        <p:txBody>
          <a:bodyPr/>
          <a:lstStyle/>
          <a:p>
            <a:pPr eaLnBrk="1" hangingPunct="1"/>
            <a:r>
              <a:rPr lang="en-US" sz="2800" dirty="0" smtClean="0">
                <a:cs typeface="Arial" pitchFamily="34" charset="0"/>
              </a:rPr>
              <a:t>Most series report that about 80% of parotid neoplasm are benign.</a:t>
            </a:r>
          </a:p>
          <a:p>
            <a:pPr eaLnBrk="1" hangingPunct="1"/>
            <a:r>
              <a:rPr lang="en-US" sz="2800" dirty="0" smtClean="0">
                <a:cs typeface="Arial" pitchFamily="34" charset="0"/>
              </a:rPr>
              <a:t>The most common tumor of the parotid gland is the </a:t>
            </a:r>
            <a:r>
              <a:rPr lang="en-US" sz="2800" dirty="0" err="1" smtClean="0">
                <a:cs typeface="Arial" pitchFamily="34" charset="0"/>
              </a:rPr>
              <a:t>pleomorphic</a:t>
            </a:r>
            <a:r>
              <a:rPr lang="en-US" sz="2800" dirty="0" smtClean="0">
                <a:cs typeface="Arial" pitchFamily="34" charset="0"/>
              </a:rPr>
              <a:t> adenoma which represents about 60% of all parotid neoplasm.</a:t>
            </a:r>
          </a:p>
          <a:p>
            <a:pPr eaLnBrk="1" hangingPunct="1"/>
            <a:r>
              <a:rPr lang="en-US" sz="2800" dirty="0" smtClean="0">
                <a:cs typeface="Arial" pitchFamily="34" charset="0"/>
              </a:rPr>
              <a:t>Salivary gland neoplasm are rare in children. </a:t>
            </a:r>
          </a:p>
          <a:p>
            <a:pPr eaLnBrk="1" hangingPunct="1"/>
            <a:r>
              <a:rPr lang="en-US" sz="2800" dirty="0" smtClean="0">
                <a:cs typeface="Arial" pitchFamily="34" charset="0"/>
              </a:rPr>
              <a:t> In children 35% of salivary gland neoplasm are malignant. </a:t>
            </a:r>
          </a:p>
          <a:p>
            <a:pPr eaLnBrk="1" hangingPunct="1"/>
            <a:r>
              <a:rPr lang="en-US" sz="2800" dirty="0" err="1" smtClean="0">
                <a:cs typeface="Arial" pitchFamily="34" charset="0"/>
              </a:rPr>
              <a:t>Muco</a:t>
            </a:r>
            <a:r>
              <a:rPr lang="en-US" sz="2800" dirty="0" smtClean="0">
                <a:cs typeface="Arial" pitchFamily="34" charset="0"/>
              </a:rPr>
              <a:t> </a:t>
            </a:r>
            <a:r>
              <a:rPr lang="en-US" sz="2800" dirty="0" err="1" smtClean="0">
                <a:cs typeface="Arial" pitchFamily="34" charset="0"/>
              </a:rPr>
              <a:t>epidermoid</a:t>
            </a:r>
            <a:r>
              <a:rPr lang="en-US" sz="2800" dirty="0" smtClean="0">
                <a:cs typeface="Arial" pitchFamily="34" charset="0"/>
              </a:rPr>
              <a:t> carcinoma is the most common salivary gland malignancy in children. </a:t>
            </a:r>
          </a:p>
          <a:p>
            <a:pPr eaLnBrk="1" hangingPunct="1"/>
            <a:endParaRPr lang="en-US" sz="2800" dirty="0" smtClean="0">
              <a:cs typeface="Arial" pitchFamily="34" charset="0"/>
            </a:endParaRPr>
          </a:p>
          <a:p>
            <a:pPr eaLnBrk="1" hangingPunct="1"/>
            <a:endParaRPr lang="en-US" sz="2800" dirty="0" smtClean="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lnSpcReduction="10000"/>
          </a:bodyPr>
          <a:lstStyle/>
          <a:p>
            <a:r>
              <a:rPr lang="en-US" dirty="0" smtClean="0">
                <a:solidFill>
                  <a:srgbClr val="FF0000"/>
                </a:solidFill>
              </a:rPr>
              <a:t>Salivary gland </a:t>
            </a:r>
            <a:r>
              <a:rPr lang="en-US" dirty="0" err="1" smtClean="0">
                <a:solidFill>
                  <a:srgbClr val="FF0000"/>
                </a:solidFill>
              </a:rPr>
              <a:t>neoplasms</a:t>
            </a:r>
            <a:r>
              <a:rPr lang="en-US" dirty="0" smtClean="0">
                <a:solidFill>
                  <a:srgbClr val="FF0000"/>
                </a:solidFill>
              </a:rPr>
              <a:t> </a:t>
            </a:r>
          </a:p>
          <a:p>
            <a:pPr>
              <a:buNone/>
            </a:pPr>
            <a:r>
              <a:rPr lang="en-US" dirty="0" smtClean="0">
                <a:solidFill>
                  <a:srgbClr val="FF0000"/>
                </a:solidFill>
              </a:rPr>
              <a:t>I.  Adenomas</a:t>
            </a:r>
          </a:p>
          <a:p>
            <a:pPr>
              <a:buNone/>
            </a:pPr>
            <a:r>
              <a:rPr lang="en-US" dirty="0" smtClean="0"/>
              <a:t>A. </a:t>
            </a:r>
            <a:r>
              <a:rPr lang="en-US" dirty="0" err="1" smtClean="0"/>
              <a:t>Pleomorphic</a:t>
            </a:r>
            <a:r>
              <a:rPr lang="en-US" dirty="0" smtClean="0"/>
              <a:t> Adenomas</a:t>
            </a:r>
          </a:p>
          <a:p>
            <a:pPr>
              <a:buNone/>
            </a:pPr>
            <a:r>
              <a:rPr lang="en-US" dirty="0" smtClean="0"/>
              <a:t>B. </a:t>
            </a:r>
            <a:r>
              <a:rPr lang="en-US" dirty="0" err="1" smtClean="0"/>
              <a:t>Monomorphic</a:t>
            </a:r>
            <a:r>
              <a:rPr lang="en-US" dirty="0" smtClean="0"/>
              <a:t> Adenomas</a:t>
            </a:r>
          </a:p>
          <a:p>
            <a:r>
              <a:rPr lang="en-US" dirty="0" err="1" smtClean="0"/>
              <a:t>Myoepithelioma</a:t>
            </a:r>
            <a:endParaRPr lang="en-US" dirty="0" smtClean="0"/>
          </a:p>
          <a:p>
            <a:r>
              <a:rPr lang="en-US" dirty="0" smtClean="0"/>
              <a:t>Basal cell adenoma</a:t>
            </a:r>
          </a:p>
          <a:p>
            <a:r>
              <a:rPr lang="en-US" dirty="0" err="1" smtClean="0"/>
              <a:t>Warthin’s</a:t>
            </a:r>
            <a:r>
              <a:rPr lang="en-US" dirty="0" smtClean="0"/>
              <a:t> tumor</a:t>
            </a:r>
          </a:p>
          <a:p>
            <a:r>
              <a:rPr lang="en-US" dirty="0" err="1" smtClean="0"/>
              <a:t>Oncocytoma</a:t>
            </a:r>
            <a:endParaRPr lang="en-US" dirty="0" smtClean="0"/>
          </a:p>
          <a:p>
            <a:r>
              <a:rPr lang="en-US" dirty="0" err="1" smtClean="0"/>
              <a:t>Canalicular</a:t>
            </a:r>
            <a:r>
              <a:rPr lang="en-US" dirty="0" smtClean="0"/>
              <a:t> adenoma</a:t>
            </a:r>
          </a:p>
          <a:p>
            <a:r>
              <a:rPr lang="en-US" dirty="0" smtClean="0"/>
              <a:t>Sebaceous adenoma</a:t>
            </a:r>
          </a:p>
          <a:p>
            <a:r>
              <a:rPr lang="en-US" dirty="0" err="1" smtClean="0"/>
              <a:t>Ductal</a:t>
            </a:r>
            <a:r>
              <a:rPr lang="en-US" dirty="0" smtClean="0"/>
              <a:t> </a:t>
            </a:r>
            <a:r>
              <a:rPr lang="en-US" dirty="0" err="1" smtClean="0"/>
              <a:t>papilloma</a:t>
            </a:r>
            <a:endParaRPr lang="en-US" dirty="0" smtClean="0"/>
          </a:p>
          <a:p>
            <a:r>
              <a:rPr lang="en-US" dirty="0" err="1" smtClean="0"/>
              <a:t>Intraductal</a:t>
            </a:r>
            <a:r>
              <a:rPr lang="en-US" dirty="0" smtClean="0"/>
              <a:t> </a:t>
            </a:r>
            <a:r>
              <a:rPr lang="en-US" dirty="0" err="1" smtClean="0"/>
              <a:t>papilloma</a:t>
            </a:r>
            <a:r>
              <a:rPr lang="en-US" dirty="0" smtClean="0"/>
              <a:t> </a:t>
            </a:r>
          </a:p>
          <a:p>
            <a:endParaRPr lang="en-US" dirty="0"/>
          </a:p>
        </p:txBody>
      </p:sp>
      <p:sp>
        <p:nvSpPr>
          <p:cNvPr id="4" name="TextBox 3"/>
          <p:cNvSpPr txBox="1"/>
          <p:nvPr/>
        </p:nvSpPr>
        <p:spPr>
          <a:xfrm>
            <a:off x="4800600" y="609600"/>
            <a:ext cx="2089033" cy="584775"/>
          </a:xfrm>
          <a:prstGeom prst="rect">
            <a:avLst/>
          </a:prstGeom>
          <a:noFill/>
        </p:spPr>
        <p:txBody>
          <a:bodyPr wrap="square" rtlCol="0">
            <a:spAutoFit/>
          </a:bodyPr>
          <a:lstStyle/>
          <a:p>
            <a:r>
              <a:rPr lang="en-US" sz="3200" dirty="0" smtClean="0"/>
              <a:t>WHO 1991</a:t>
            </a:r>
            <a:endParaRPr lang="en-US" sz="32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19800"/>
          </a:xfrm>
        </p:spPr>
        <p:txBody>
          <a:bodyPr>
            <a:normAutofit lnSpcReduction="10000"/>
          </a:bodyPr>
          <a:lstStyle/>
          <a:p>
            <a:r>
              <a:rPr lang="en-US" dirty="0" err="1" smtClean="0"/>
              <a:t>Mucinous</a:t>
            </a:r>
            <a:r>
              <a:rPr lang="en-US" dirty="0" smtClean="0"/>
              <a:t> </a:t>
            </a:r>
            <a:r>
              <a:rPr lang="en-US" dirty="0" err="1" smtClean="0"/>
              <a:t>cystadenoma</a:t>
            </a:r>
            <a:endParaRPr lang="en-US" dirty="0" smtClean="0"/>
          </a:p>
          <a:p>
            <a:r>
              <a:rPr lang="en-US" dirty="0" smtClean="0"/>
              <a:t>Papillary </a:t>
            </a:r>
            <a:r>
              <a:rPr lang="en-US" dirty="0" err="1" smtClean="0"/>
              <a:t>cystadenoma</a:t>
            </a:r>
            <a:endParaRPr lang="en-US" dirty="0" smtClean="0"/>
          </a:p>
          <a:p>
            <a:endParaRPr lang="en-US" dirty="0" smtClean="0"/>
          </a:p>
          <a:p>
            <a:pPr>
              <a:buNone/>
            </a:pPr>
            <a:r>
              <a:rPr lang="en-US" dirty="0" smtClean="0">
                <a:solidFill>
                  <a:srgbClr val="FF0000"/>
                </a:solidFill>
              </a:rPr>
              <a:t>II. Carcinomas</a:t>
            </a:r>
          </a:p>
          <a:p>
            <a:pPr>
              <a:buNone/>
            </a:pPr>
            <a:endParaRPr lang="en-US" dirty="0" smtClean="0">
              <a:solidFill>
                <a:srgbClr val="FF0000"/>
              </a:solidFill>
            </a:endParaRPr>
          </a:p>
          <a:p>
            <a:r>
              <a:rPr lang="en-US" dirty="0" err="1" smtClean="0"/>
              <a:t>Acinic</a:t>
            </a:r>
            <a:r>
              <a:rPr lang="en-US" dirty="0" smtClean="0"/>
              <a:t> cell carcinoma</a:t>
            </a:r>
          </a:p>
          <a:p>
            <a:r>
              <a:rPr lang="en-US" dirty="0" err="1" smtClean="0"/>
              <a:t>Mucoepidermoid</a:t>
            </a:r>
            <a:r>
              <a:rPr lang="en-US" dirty="0" smtClean="0"/>
              <a:t> carcinoma</a:t>
            </a:r>
          </a:p>
          <a:p>
            <a:r>
              <a:rPr lang="en-US" dirty="0" smtClean="0"/>
              <a:t>Adenoid cystic carcinoma</a:t>
            </a:r>
          </a:p>
          <a:p>
            <a:r>
              <a:rPr lang="en-US" dirty="0" err="1" smtClean="0"/>
              <a:t>Epithelio</a:t>
            </a:r>
            <a:r>
              <a:rPr lang="en-US" dirty="0" smtClean="0"/>
              <a:t> </a:t>
            </a:r>
            <a:r>
              <a:rPr lang="en-US" dirty="0" err="1" smtClean="0"/>
              <a:t>myoepithelial</a:t>
            </a:r>
            <a:r>
              <a:rPr lang="en-US" dirty="0" smtClean="0"/>
              <a:t> carcinoma</a:t>
            </a:r>
          </a:p>
          <a:p>
            <a:r>
              <a:rPr lang="en-US" dirty="0" smtClean="0"/>
              <a:t>Polymorphous low grade </a:t>
            </a:r>
            <a:r>
              <a:rPr lang="en-US" dirty="0" err="1" smtClean="0"/>
              <a:t>adenocarcinoma</a:t>
            </a:r>
            <a:endParaRPr lang="en-US" dirty="0" smtClean="0"/>
          </a:p>
          <a:p>
            <a:r>
              <a:rPr lang="en-US" dirty="0" smtClean="0"/>
              <a:t>Basal cell </a:t>
            </a:r>
            <a:r>
              <a:rPr lang="en-US" dirty="0" err="1" smtClean="0"/>
              <a:t>adenocarcinoma</a:t>
            </a:r>
            <a:endParaRPr lang="en-US" dirty="0" smtClean="0"/>
          </a:p>
          <a:p>
            <a:r>
              <a:rPr lang="en-US" dirty="0" smtClean="0"/>
              <a:t>Sebaceous carcinoma</a:t>
            </a:r>
          </a:p>
          <a:p>
            <a:r>
              <a:rPr lang="en-US" dirty="0" smtClean="0"/>
              <a:t>Papillary </a:t>
            </a:r>
            <a:r>
              <a:rPr lang="en-US" dirty="0" err="1" smtClean="0"/>
              <a:t>cystadenocarcinoma</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lnSpcReduction="10000"/>
          </a:bodyPr>
          <a:lstStyle/>
          <a:p>
            <a:r>
              <a:rPr lang="en-US" dirty="0" smtClean="0"/>
              <a:t>Malignant </a:t>
            </a:r>
            <a:r>
              <a:rPr lang="en-US" dirty="0" err="1" smtClean="0"/>
              <a:t>myoepithelioma</a:t>
            </a:r>
            <a:endParaRPr lang="en-US" dirty="0" smtClean="0"/>
          </a:p>
          <a:p>
            <a:r>
              <a:rPr lang="en-US" dirty="0" err="1" smtClean="0"/>
              <a:t>Oncocytic</a:t>
            </a:r>
            <a:r>
              <a:rPr lang="en-US" dirty="0" smtClean="0"/>
              <a:t> carcinoma</a:t>
            </a:r>
          </a:p>
          <a:p>
            <a:r>
              <a:rPr lang="en-US" dirty="0" err="1" smtClean="0"/>
              <a:t>Mucinous</a:t>
            </a:r>
            <a:r>
              <a:rPr lang="en-US" dirty="0" smtClean="0"/>
              <a:t> </a:t>
            </a:r>
            <a:r>
              <a:rPr lang="en-US" dirty="0" err="1" smtClean="0"/>
              <a:t>adenocarcinoma</a:t>
            </a:r>
            <a:endParaRPr lang="en-US" dirty="0" smtClean="0"/>
          </a:p>
          <a:p>
            <a:r>
              <a:rPr lang="en-US" dirty="0" smtClean="0"/>
              <a:t>Carcinoma in </a:t>
            </a:r>
            <a:r>
              <a:rPr lang="en-US" dirty="0" err="1" smtClean="0"/>
              <a:t>pleomorphic</a:t>
            </a:r>
            <a:r>
              <a:rPr lang="en-US" dirty="0" smtClean="0"/>
              <a:t> adenoma</a:t>
            </a:r>
          </a:p>
          <a:p>
            <a:r>
              <a:rPr lang="en-US" dirty="0" err="1" smtClean="0"/>
              <a:t>Adenocarcinoma</a:t>
            </a:r>
            <a:endParaRPr lang="en-US" dirty="0" smtClean="0"/>
          </a:p>
          <a:p>
            <a:r>
              <a:rPr lang="en-US" dirty="0" err="1" smtClean="0"/>
              <a:t>Squamous</a:t>
            </a:r>
            <a:r>
              <a:rPr lang="en-US" dirty="0" smtClean="0"/>
              <a:t> cell carcinoma</a:t>
            </a:r>
          </a:p>
          <a:p>
            <a:r>
              <a:rPr lang="en-US" dirty="0" smtClean="0"/>
              <a:t>Small cell carcinoma</a:t>
            </a:r>
          </a:p>
          <a:p>
            <a:r>
              <a:rPr lang="en-US" dirty="0" smtClean="0"/>
              <a:t>Salivary duct carcinoma</a:t>
            </a:r>
          </a:p>
          <a:p>
            <a:r>
              <a:rPr lang="en-US" dirty="0" smtClean="0"/>
              <a:t>Others</a:t>
            </a:r>
          </a:p>
          <a:p>
            <a:pPr>
              <a:buNone/>
            </a:pPr>
            <a:r>
              <a:rPr lang="en-US" dirty="0" smtClean="0"/>
              <a:t>III. </a:t>
            </a:r>
            <a:r>
              <a:rPr lang="en-US" dirty="0" smtClean="0">
                <a:solidFill>
                  <a:srgbClr val="FF0000"/>
                </a:solidFill>
              </a:rPr>
              <a:t>Non epithelial tumors</a:t>
            </a:r>
          </a:p>
          <a:p>
            <a:pPr>
              <a:buNone/>
            </a:pPr>
            <a:endParaRPr lang="en-US" dirty="0" smtClean="0"/>
          </a:p>
          <a:p>
            <a:pPr>
              <a:buNone/>
            </a:pPr>
            <a:r>
              <a:rPr lang="en-US" dirty="0" smtClean="0"/>
              <a:t>IV. </a:t>
            </a:r>
            <a:r>
              <a:rPr lang="en-US" dirty="0" smtClean="0">
                <a:solidFill>
                  <a:srgbClr val="C00000"/>
                </a:solidFill>
              </a:rPr>
              <a:t>Tumor like lesions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943600"/>
          </a:xfrm>
        </p:spPr>
        <p:txBody>
          <a:bodyPr/>
          <a:lstStyle/>
          <a:p>
            <a:r>
              <a:rPr lang="en-US" dirty="0" err="1" smtClean="0"/>
              <a:t>Sialadenosis</a:t>
            </a:r>
            <a:endParaRPr lang="en-US" dirty="0" smtClean="0"/>
          </a:p>
          <a:p>
            <a:r>
              <a:rPr lang="en-US" dirty="0" err="1" smtClean="0"/>
              <a:t>Oncocytosis</a:t>
            </a:r>
            <a:endParaRPr lang="en-US" dirty="0" smtClean="0"/>
          </a:p>
          <a:p>
            <a:r>
              <a:rPr lang="en-US" dirty="0" smtClean="0"/>
              <a:t>Benign </a:t>
            </a:r>
            <a:r>
              <a:rPr lang="en-US" dirty="0" err="1" smtClean="0"/>
              <a:t>lymphoepithelial</a:t>
            </a:r>
            <a:r>
              <a:rPr lang="en-US" dirty="0" smtClean="0"/>
              <a:t> lesion</a:t>
            </a:r>
          </a:p>
          <a:p>
            <a:r>
              <a:rPr lang="en-US" dirty="0" err="1" smtClean="0"/>
              <a:t>Necrotising</a:t>
            </a:r>
            <a:r>
              <a:rPr lang="en-US" dirty="0" smtClean="0"/>
              <a:t> </a:t>
            </a:r>
            <a:r>
              <a:rPr lang="en-US" dirty="0" err="1" smtClean="0"/>
              <a:t>sialometaplasia</a:t>
            </a:r>
            <a:endParaRPr lang="en-US" dirty="0" smtClean="0"/>
          </a:p>
          <a:p>
            <a:r>
              <a:rPr lang="en-US" dirty="0" smtClean="0"/>
              <a:t>Chronic </a:t>
            </a:r>
            <a:r>
              <a:rPr lang="en-US" dirty="0" err="1" smtClean="0"/>
              <a:t>sclerosing</a:t>
            </a:r>
            <a:r>
              <a:rPr lang="en-US" dirty="0" smtClean="0"/>
              <a:t> </a:t>
            </a:r>
            <a:r>
              <a:rPr lang="en-US" dirty="0" err="1" smtClean="0"/>
              <a:t>sialometaplasia</a:t>
            </a:r>
            <a:r>
              <a:rPr lang="en-US" dirty="0" smtClean="0"/>
              <a:t> of salivary gland</a:t>
            </a:r>
          </a:p>
          <a:p>
            <a:r>
              <a:rPr lang="en-US" dirty="0" smtClean="0"/>
              <a:t>Salivary duct cyst</a:t>
            </a:r>
          </a:p>
          <a:p>
            <a:r>
              <a:rPr lang="en-US" dirty="0" smtClean="0"/>
              <a:t>Cystic lymphoid hyperplasia in AIDS</a:t>
            </a:r>
          </a:p>
          <a:p>
            <a:pPr>
              <a:buNone/>
            </a:pPr>
            <a:endParaRPr lang="en-US" dirty="0" smtClean="0"/>
          </a:p>
          <a:p>
            <a:pPr>
              <a:buNone/>
            </a:pPr>
            <a:r>
              <a:rPr lang="en-US" dirty="0" smtClean="0">
                <a:solidFill>
                  <a:srgbClr val="FF0000"/>
                </a:solidFill>
              </a:rPr>
              <a:t>V. Malignant lymphomas</a:t>
            </a:r>
          </a:p>
          <a:p>
            <a:pPr>
              <a:buNone/>
            </a:pPr>
            <a:endParaRPr lang="en-US" dirty="0" smtClean="0">
              <a:solidFill>
                <a:srgbClr val="FF0000"/>
              </a:solidFill>
            </a:endParaRPr>
          </a:p>
          <a:p>
            <a:pPr>
              <a:buNone/>
            </a:pPr>
            <a:r>
              <a:rPr lang="en-US" dirty="0" smtClean="0">
                <a:solidFill>
                  <a:srgbClr val="FF0000"/>
                </a:solidFill>
              </a:rPr>
              <a:t>VI. Secondary tumors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smtClean="0">
                <a:solidFill>
                  <a:srgbClr val="FF0000"/>
                </a:solidFill>
              </a:rPr>
              <a:t>Tumors from </a:t>
            </a:r>
            <a:r>
              <a:rPr lang="en-US" sz="3600" dirty="0" err="1" smtClean="0">
                <a:solidFill>
                  <a:srgbClr val="FF0000"/>
                </a:solidFill>
              </a:rPr>
              <a:t>ductal</a:t>
            </a:r>
            <a:r>
              <a:rPr lang="en-US" sz="3600" dirty="0" smtClean="0">
                <a:solidFill>
                  <a:srgbClr val="FF0000"/>
                </a:solidFill>
              </a:rPr>
              <a:t> system</a:t>
            </a:r>
            <a:endParaRPr lang="en-US" sz="3600" dirty="0">
              <a:solidFill>
                <a:srgbClr val="FF0000"/>
              </a:solidFill>
            </a:endParaRPr>
          </a:p>
        </p:txBody>
      </p:sp>
      <p:sp>
        <p:nvSpPr>
          <p:cNvPr id="3" name="Content Placeholder 2"/>
          <p:cNvSpPr>
            <a:spLocks noGrp="1"/>
          </p:cNvSpPr>
          <p:nvPr>
            <p:ph sz="quarter" idx="1"/>
          </p:nvPr>
        </p:nvSpPr>
        <p:spPr>
          <a:xfrm>
            <a:off x="457200" y="1371600"/>
            <a:ext cx="8229600" cy="4953000"/>
          </a:xfrm>
        </p:spPr>
        <p:txBody>
          <a:bodyPr>
            <a:normAutofit fontScale="92500" lnSpcReduction="20000"/>
          </a:bodyPr>
          <a:lstStyle/>
          <a:p>
            <a:r>
              <a:rPr lang="en-US" dirty="0" smtClean="0"/>
              <a:t>Intercalated duct</a:t>
            </a:r>
          </a:p>
          <a:p>
            <a:pPr>
              <a:buNone/>
            </a:pPr>
            <a:r>
              <a:rPr lang="en-US" dirty="0" smtClean="0"/>
              <a:t>-</a:t>
            </a:r>
            <a:r>
              <a:rPr lang="en-US" dirty="0" err="1" smtClean="0"/>
              <a:t>pleomorphic</a:t>
            </a:r>
            <a:r>
              <a:rPr lang="en-US" dirty="0" smtClean="0"/>
              <a:t> adenoma</a:t>
            </a:r>
          </a:p>
          <a:p>
            <a:pPr>
              <a:buNone/>
            </a:pPr>
            <a:r>
              <a:rPr lang="en-US" dirty="0" smtClean="0"/>
              <a:t>-</a:t>
            </a:r>
            <a:r>
              <a:rPr lang="en-US" dirty="0" err="1" smtClean="0"/>
              <a:t>monomorphic</a:t>
            </a:r>
            <a:r>
              <a:rPr lang="en-US" dirty="0" smtClean="0"/>
              <a:t> adenoma</a:t>
            </a:r>
          </a:p>
          <a:p>
            <a:pPr>
              <a:buNone/>
            </a:pPr>
            <a:r>
              <a:rPr lang="en-US" dirty="0" smtClean="0"/>
              <a:t>-</a:t>
            </a:r>
            <a:r>
              <a:rPr lang="en-US" dirty="0" err="1" smtClean="0"/>
              <a:t>acinic</a:t>
            </a:r>
            <a:r>
              <a:rPr lang="en-US" dirty="0" smtClean="0"/>
              <a:t> cell carcinoma</a:t>
            </a:r>
          </a:p>
          <a:p>
            <a:pPr>
              <a:buNone/>
            </a:pPr>
            <a:r>
              <a:rPr lang="en-US" dirty="0" smtClean="0"/>
              <a:t>-adenoid cystic carcinoma</a:t>
            </a:r>
          </a:p>
          <a:p>
            <a:pPr>
              <a:buNone/>
            </a:pPr>
            <a:r>
              <a:rPr lang="en-US" dirty="0" smtClean="0"/>
              <a:t>-</a:t>
            </a:r>
            <a:r>
              <a:rPr lang="en-US" dirty="0" err="1" smtClean="0"/>
              <a:t>Epithelio</a:t>
            </a:r>
            <a:r>
              <a:rPr lang="en-US" dirty="0" smtClean="0"/>
              <a:t> </a:t>
            </a:r>
            <a:r>
              <a:rPr lang="en-US" dirty="0" err="1" smtClean="0"/>
              <a:t>myoepithelial</a:t>
            </a:r>
            <a:r>
              <a:rPr lang="en-US" dirty="0" smtClean="0"/>
              <a:t> carcinoma</a:t>
            </a:r>
          </a:p>
          <a:p>
            <a:pPr>
              <a:buNone/>
            </a:pPr>
            <a:r>
              <a:rPr lang="en-US" dirty="0" smtClean="0"/>
              <a:t>-Polymorphous low grade </a:t>
            </a:r>
            <a:r>
              <a:rPr lang="en-US" dirty="0" err="1" smtClean="0"/>
              <a:t>adenocarcino</a:t>
            </a:r>
            <a:endParaRPr lang="en-US" dirty="0" smtClean="0"/>
          </a:p>
          <a:p>
            <a:pPr>
              <a:buNone/>
            </a:pPr>
            <a:endParaRPr lang="en-US" dirty="0" smtClean="0"/>
          </a:p>
          <a:p>
            <a:r>
              <a:rPr lang="en-US" dirty="0" err="1" smtClean="0"/>
              <a:t>Straited</a:t>
            </a:r>
            <a:r>
              <a:rPr lang="en-US" dirty="0" smtClean="0"/>
              <a:t> duct</a:t>
            </a:r>
          </a:p>
          <a:p>
            <a:pPr>
              <a:buNone/>
            </a:pPr>
            <a:r>
              <a:rPr lang="en-US" dirty="0" smtClean="0"/>
              <a:t>-</a:t>
            </a:r>
            <a:r>
              <a:rPr lang="en-US" dirty="0" err="1" smtClean="0"/>
              <a:t>warthin’s</a:t>
            </a:r>
            <a:r>
              <a:rPr lang="en-US" dirty="0" smtClean="0"/>
              <a:t> </a:t>
            </a:r>
            <a:r>
              <a:rPr lang="en-US" dirty="0" err="1" smtClean="0"/>
              <a:t>tumour</a:t>
            </a:r>
            <a:endParaRPr lang="en-US" dirty="0" smtClean="0"/>
          </a:p>
          <a:p>
            <a:pPr>
              <a:buNone/>
            </a:pPr>
            <a:r>
              <a:rPr lang="en-US" dirty="0" smtClean="0"/>
              <a:t>-</a:t>
            </a:r>
            <a:r>
              <a:rPr lang="en-US" dirty="0" err="1" smtClean="0"/>
              <a:t>oncocytoma</a:t>
            </a:r>
            <a:endParaRPr lang="en-US" dirty="0" smtClean="0"/>
          </a:p>
          <a:p>
            <a:pPr>
              <a:buNone/>
            </a:pPr>
            <a:r>
              <a:rPr lang="en-US" dirty="0" smtClean="0"/>
              <a:t>-</a:t>
            </a:r>
            <a:r>
              <a:rPr lang="en-US" dirty="0" err="1" smtClean="0"/>
              <a:t>oncocytic</a:t>
            </a:r>
            <a:r>
              <a:rPr lang="en-US" dirty="0" smtClean="0"/>
              <a:t> carcinoma</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Excretory duct</a:t>
            </a:r>
          </a:p>
          <a:p>
            <a:pPr>
              <a:buFontTx/>
              <a:buChar char="-"/>
            </a:pPr>
            <a:r>
              <a:rPr lang="en-US" dirty="0" err="1" smtClean="0"/>
              <a:t>Mucoepidermoid</a:t>
            </a:r>
            <a:r>
              <a:rPr lang="en-US" dirty="0" smtClean="0"/>
              <a:t> carcinoma</a:t>
            </a:r>
          </a:p>
          <a:p>
            <a:pPr>
              <a:buFontTx/>
              <a:buChar char="-"/>
            </a:pPr>
            <a:r>
              <a:rPr lang="en-US" dirty="0" smtClean="0"/>
              <a:t>Salivary duct carcinoma</a:t>
            </a:r>
          </a:p>
          <a:p>
            <a:pPr>
              <a:buFontTx/>
              <a:buChar char="-"/>
            </a:pPr>
            <a:r>
              <a:rPr lang="en-US" dirty="0" smtClean="0"/>
              <a:t>squamous cell carcinoma</a:t>
            </a:r>
          </a:p>
          <a:p>
            <a:pPr>
              <a:buFontTx/>
              <a:buChar char="-"/>
            </a:pPr>
            <a:r>
              <a:rPr lang="en-US" dirty="0" smtClean="0"/>
              <a:t>High grade carcinoma</a:t>
            </a:r>
          </a:p>
          <a:p>
            <a:pPr>
              <a:buFontTx/>
              <a:buChar char="-"/>
            </a:pPr>
            <a:r>
              <a:rPr lang="en-US" dirty="0" smtClean="0"/>
              <a:t>Papillary &amp; non papillary </a:t>
            </a:r>
            <a:r>
              <a:rPr lang="en-US" dirty="0" err="1" smtClean="0"/>
              <a:t>adenocarcinoma</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2400" b="1" dirty="0" smtClean="0"/>
              <a:t>CLASSIFICATION OF SALIVARY GLAND DISEASES</a:t>
            </a:r>
            <a:endParaRPr lang="en-US" sz="2400" b="1" dirty="0"/>
          </a:p>
        </p:txBody>
      </p:sp>
      <p:sp>
        <p:nvSpPr>
          <p:cNvPr id="3" name="Content Placeholder 2"/>
          <p:cNvSpPr>
            <a:spLocks noGrp="1"/>
          </p:cNvSpPr>
          <p:nvPr>
            <p:ph sz="quarter" idx="1"/>
          </p:nvPr>
        </p:nvSpPr>
        <p:spPr>
          <a:xfrm>
            <a:off x="457200" y="1524000"/>
            <a:ext cx="8229600" cy="4800600"/>
          </a:xfrm>
        </p:spPr>
        <p:txBody>
          <a:bodyPr/>
          <a:lstStyle/>
          <a:p>
            <a:pPr marL="571500" indent="-571500">
              <a:buAutoNum type="romanUcPeriod"/>
            </a:pPr>
            <a:r>
              <a:rPr lang="en-US" dirty="0" smtClean="0">
                <a:solidFill>
                  <a:srgbClr val="FF0000"/>
                </a:solidFill>
              </a:rPr>
              <a:t>Developmental disturbances</a:t>
            </a:r>
          </a:p>
          <a:p>
            <a:pPr marL="571500" indent="-571500">
              <a:buNone/>
            </a:pPr>
            <a:endParaRPr lang="en-US" dirty="0" smtClean="0"/>
          </a:p>
          <a:p>
            <a:pPr>
              <a:buNone/>
            </a:pPr>
            <a:r>
              <a:rPr lang="en-US" dirty="0" smtClean="0"/>
              <a:t>A. Agenesis/</a:t>
            </a:r>
            <a:r>
              <a:rPr lang="en-US" dirty="0" err="1" smtClean="0"/>
              <a:t>Aplasia</a:t>
            </a:r>
            <a:endParaRPr lang="en-US" dirty="0" smtClean="0"/>
          </a:p>
          <a:p>
            <a:pPr>
              <a:buNone/>
            </a:pPr>
            <a:r>
              <a:rPr lang="en-US" dirty="0" smtClean="0"/>
              <a:t>B. </a:t>
            </a:r>
            <a:r>
              <a:rPr lang="en-US" dirty="0" err="1" smtClean="0"/>
              <a:t>Diverticuli</a:t>
            </a:r>
            <a:endParaRPr lang="en-US" dirty="0" smtClean="0"/>
          </a:p>
          <a:p>
            <a:pPr>
              <a:buNone/>
            </a:pPr>
            <a:r>
              <a:rPr lang="en-US" dirty="0" smtClean="0"/>
              <a:t>C. </a:t>
            </a:r>
            <a:r>
              <a:rPr lang="en-US" dirty="0" err="1" smtClean="0"/>
              <a:t>Atresia</a:t>
            </a:r>
            <a:endParaRPr lang="en-US" dirty="0" smtClean="0"/>
          </a:p>
          <a:p>
            <a:pPr>
              <a:buNone/>
            </a:pPr>
            <a:r>
              <a:rPr lang="en-US" dirty="0" smtClean="0"/>
              <a:t>D. Hyperplasia of palatal glands</a:t>
            </a:r>
          </a:p>
          <a:p>
            <a:pPr>
              <a:buNone/>
            </a:pPr>
            <a:r>
              <a:rPr lang="en-US" dirty="0" smtClean="0"/>
              <a:t>E. Aberrancy</a:t>
            </a:r>
          </a:p>
          <a:p>
            <a:pPr>
              <a:buNone/>
            </a:pPr>
            <a:r>
              <a:rPr lang="en-US" dirty="0" smtClean="0"/>
              <a:t>F. Developmental lingual </a:t>
            </a:r>
            <a:r>
              <a:rPr lang="en-US" dirty="0" err="1" smtClean="0"/>
              <a:t>mandibular</a:t>
            </a:r>
            <a:r>
              <a:rPr lang="en-US" dirty="0" smtClean="0"/>
              <a:t> salivary gland depression</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sz="quarter" idx="1"/>
          </p:nvPr>
        </p:nvSpPr>
        <p:spPr>
          <a:xfrm>
            <a:off x="457200" y="685800"/>
            <a:ext cx="8229600" cy="5638800"/>
          </a:xfrm>
        </p:spPr>
        <p:txBody>
          <a:bodyPr/>
          <a:lstStyle/>
          <a:p>
            <a:pPr eaLnBrk="1" hangingPunct="1">
              <a:buNone/>
            </a:pPr>
            <a:endParaRPr lang="en-US" u="sng" dirty="0" smtClean="0"/>
          </a:p>
          <a:p>
            <a:pPr eaLnBrk="1" hangingPunct="1">
              <a:buNone/>
            </a:pPr>
            <a:r>
              <a:rPr lang="en-US" b="1" u="sng" dirty="0" smtClean="0">
                <a:solidFill>
                  <a:srgbClr val="C00000"/>
                </a:solidFill>
              </a:rPr>
              <a:t>PLEOMORPHIC ADENOMA</a:t>
            </a:r>
          </a:p>
          <a:p>
            <a:pPr eaLnBrk="1" hangingPunct="1">
              <a:buNone/>
            </a:pPr>
            <a:endParaRPr lang="en-US" b="1" u="sng" dirty="0" smtClean="0"/>
          </a:p>
          <a:p>
            <a:pPr eaLnBrk="1" hangingPunct="1"/>
            <a:r>
              <a:rPr lang="en-US" dirty="0" smtClean="0"/>
              <a:t>It is a most common tumor of the salivary gland. </a:t>
            </a:r>
          </a:p>
          <a:p>
            <a:pPr eaLnBrk="1" hangingPunct="1"/>
            <a:r>
              <a:rPr lang="en-US" dirty="0" smtClean="0"/>
              <a:t>It accounts for about 60%  of all salivary gland tumors.</a:t>
            </a:r>
          </a:p>
          <a:p>
            <a:pPr eaLnBrk="1" hangingPunct="1"/>
            <a:r>
              <a:rPr lang="en-US" dirty="0" smtClean="0"/>
              <a:t>85% of the tumors are found in the parotid gland and 8% are found in sub mandibular gland.</a:t>
            </a:r>
          </a:p>
          <a:p>
            <a:pPr eaLnBrk="1" hangingPunct="1"/>
            <a:r>
              <a:rPr lang="en-US" dirty="0" smtClean="0"/>
              <a:t>This tumor represents the most common neoplasm in each of the salivary gland and account for about 50% of the minor salivary gland tumor.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257800"/>
          </a:xfrm>
        </p:spPr>
        <p:txBody>
          <a:bodyPr>
            <a:normAutofit/>
          </a:bodyPr>
          <a:lstStyle/>
          <a:p>
            <a:pPr>
              <a:buNone/>
            </a:pPr>
            <a:r>
              <a:rPr lang="en-US" sz="2400" u="sng" dirty="0" smtClean="0">
                <a:solidFill>
                  <a:srgbClr val="C00000"/>
                </a:solidFill>
                <a:cs typeface="Arial" pitchFamily="34" charset="0"/>
              </a:rPr>
              <a:t>Clinical presentation:</a:t>
            </a:r>
          </a:p>
          <a:p>
            <a:r>
              <a:rPr lang="en-US" sz="2400" dirty="0" smtClean="0">
                <a:cs typeface="Arial" pitchFamily="34" charset="0"/>
              </a:rPr>
              <a:t>They appear as pain less, firm and mobile masses that rarely ulcerate the overlying the skin or Mucosa.</a:t>
            </a:r>
          </a:p>
          <a:p>
            <a:r>
              <a:rPr lang="en-US" sz="2400" dirty="0" smtClean="0"/>
              <a:t>In the parotid gland these neoplasm are slow growing and usually occur in the </a:t>
            </a:r>
            <a:r>
              <a:rPr lang="en-US" sz="2400" dirty="0" err="1" smtClean="0"/>
              <a:t>posterio</a:t>
            </a:r>
            <a:r>
              <a:rPr lang="en-US" sz="2400" dirty="0" smtClean="0"/>
              <a:t> inferior aspect of the superficial lobe.</a:t>
            </a:r>
          </a:p>
          <a:p>
            <a:r>
              <a:rPr lang="en-US" sz="2400" dirty="0" smtClean="0"/>
              <a:t>Ear lobe elevation is characterstic feature.</a:t>
            </a:r>
          </a:p>
          <a:p>
            <a:r>
              <a:rPr lang="en-US" sz="2400" dirty="0" smtClean="0"/>
              <a:t>In parotid gland the tumor are usually several centimeters in diameter but can reach much larger size when left untreated </a:t>
            </a:r>
          </a:p>
          <a:p>
            <a:r>
              <a:rPr lang="en-US" sz="2400" dirty="0" smtClean="0"/>
              <a:t>When observed </a:t>
            </a:r>
            <a:r>
              <a:rPr lang="en-US" sz="2400" dirty="0" err="1" smtClean="0"/>
              <a:t>insitu</a:t>
            </a:r>
            <a:r>
              <a:rPr lang="en-US" sz="2400" dirty="0" smtClean="0"/>
              <a:t> the tumors are encased in a </a:t>
            </a:r>
            <a:r>
              <a:rPr lang="en-US" sz="2400" dirty="0" err="1" smtClean="0"/>
              <a:t>pseudocapsule</a:t>
            </a:r>
            <a:r>
              <a:rPr lang="en-US" sz="2400" dirty="0" smtClean="0"/>
              <a:t> and exhibit a lobulated appearance.</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400" dirty="0" smtClean="0"/>
              <a:t>Mixed tumors in the sub mandibular gland present as well defined palpable masses</a:t>
            </a:r>
          </a:p>
          <a:p>
            <a:r>
              <a:rPr lang="en-US" sz="2400" dirty="0" smtClean="0"/>
              <a:t>It is difficult to distinguish these tumors from malignant neoplasm and indurate lymph nodes .</a:t>
            </a:r>
          </a:p>
          <a:p>
            <a:r>
              <a:rPr lang="en-US" sz="2400" dirty="0" smtClean="0"/>
              <a:t>The rate of malignant transformation is 3-15%.</a:t>
            </a:r>
          </a:p>
          <a:p>
            <a:r>
              <a:rPr lang="en-US" sz="2400" dirty="0" smtClean="0"/>
              <a:t>Features that suggest the possibility of malignant changes include the presence of focal areas of necrosis, invasion, atypical mitosis and extensive hyalinization</a:t>
            </a:r>
          </a:p>
          <a:p>
            <a:endParaRPr lang="en-US" sz="2400" dirty="0" smtClean="0"/>
          </a:p>
          <a:p>
            <a:endParaRPr lang="en-US" sz="2400" dirty="0" smtClean="0"/>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867400"/>
          </a:xfrm>
        </p:spPr>
        <p:txBody>
          <a:bodyPr>
            <a:normAutofit/>
          </a:bodyPr>
          <a:lstStyle/>
          <a:p>
            <a:pPr>
              <a:lnSpc>
                <a:spcPct val="90000"/>
              </a:lnSpc>
              <a:buNone/>
            </a:pPr>
            <a:endParaRPr lang="en-US" sz="2400" b="1" dirty="0" smtClean="0">
              <a:cs typeface="Arial" pitchFamily="34" charset="0"/>
            </a:endParaRPr>
          </a:p>
          <a:p>
            <a:pPr>
              <a:lnSpc>
                <a:spcPct val="90000"/>
              </a:lnSpc>
              <a:buNone/>
            </a:pPr>
            <a:r>
              <a:rPr lang="en-US" sz="2400" b="1" dirty="0" smtClean="0">
                <a:solidFill>
                  <a:srgbClr val="C00000"/>
                </a:solidFill>
                <a:cs typeface="Arial" pitchFamily="34" charset="0"/>
              </a:rPr>
              <a:t>Histological features</a:t>
            </a:r>
            <a:endParaRPr lang="en-US" sz="2400" b="1" dirty="0" smtClean="0">
              <a:cs typeface="Arial" pitchFamily="34" charset="0"/>
            </a:endParaRPr>
          </a:p>
          <a:p>
            <a:pPr>
              <a:lnSpc>
                <a:spcPct val="90000"/>
              </a:lnSpc>
            </a:pPr>
            <a:endParaRPr lang="en-US" sz="2400" b="1" dirty="0" smtClean="0">
              <a:cs typeface="Arial" pitchFamily="34" charset="0"/>
            </a:endParaRPr>
          </a:p>
          <a:p>
            <a:pPr>
              <a:lnSpc>
                <a:spcPct val="90000"/>
              </a:lnSpc>
            </a:pPr>
            <a:r>
              <a:rPr lang="en-US" sz="2400" b="1" dirty="0" smtClean="0">
                <a:cs typeface="Arial" pitchFamily="34" charset="0"/>
              </a:rPr>
              <a:t> </a:t>
            </a:r>
            <a:r>
              <a:rPr lang="en-US" sz="2400" dirty="0" err="1" smtClean="0">
                <a:cs typeface="Arial" pitchFamily="34" charset="0"/>
              </a:rPr>
              <a:t>Pleomorphic</a:t>
            </a:r>
            <a:r>
              <a:rPr lang="en-US" sz="2400" dirty="0" smtClean="0">
                <a:cs typeface="Arial" pitchFamily="34" charset="0"/>
              </a:rPr>
              <a:t> adenomas are </a:t>
            </a:r>
            <a:r>
              <a:rPr lang="en-US" sz="2400" dirty="0" err="1" smtClean="0">
                <a:cs typeface="Arial" pitchFamily="34" charset="0"/>
              </a:rPr>
              <a:t>histologically</a:t>
            </a:r>
            <a:r>
              <a:rPr lang="en-US" sz="2400" dirty="0" smtClean="0">
                <a:cs typeface="Arial" pitchFamily="34" charset="0"/>
              </a:rPr>
              <a:t> composed of 2 subtypes of cells: epithelial and </a:t>
            </a:r>
            <a:r>
              <a:rPr lang="en-US" sz="2400" dirty="0" err="1" smtClean="0">
                <a:cs typeface="Arial" pitchFamily="34" charset="0"/>
              </a:rPr>
              <a:t>mesenchymal</a:t>
            </a:r>
            <a:r>
              <a:rPr lang="en-US" sz="2400" dirty="0" smtClean="0">
                <a:cs typeface="Arial" pitchFamily="34" charset="0"/>
              </a:rPr>
              <a:t>. </a:t>
            </a:r>
          </a:p>
          <a:p>
            <a:pPr>
              <a:lnSpc>
                <a:spcPct val="90000"/>
              </a:lnSpc>
            </a:pPr>
            <a:endParaRPr lang="en-US" sz="2400" dirty="0" smtClean="0">
              <a:cs typeface="Arial" pitchFamily="34" charset="0"/>
            </a:endParaRPr>
          </a:p>
          <a:p>
            <a:pPr>
              <a:lnSpc>
                <a:spcPct val="90000"/>
              </a:lnSpc>
            </a:pPr>
            <a:r>
              <a:rPr lang="en-US" sz="2400" dirty="0" smtClean="0">
                <a:cs typeface="Arial" pitchFamily="34" charset="0"/>
              </a:rPr>
              <a:t>The tumors are typically well demarcated from the surrounding tissue by a fibrous capsule, which varies in thickness. </a:t>
            </a:r>
          </a:p>
          <a:p>
            <a:pPr>
              <a:lnSpc>
                <a:spcPct val="90000"/>
              </a:lnSpc>
            </a:pPr>
            <a:endParaRPr lang="en-US" sz="2400" dirty="0" smtClean="0">
              <a:cs typeface="Arial" pitchFamily="34" charset="0"/>
            </a:endParaRPr>
          </a:p>
          <a:p>
            <a:pPr>
              <a:lnSpc>
                <a:spcPct val="90000"/>
              </a:lnSpc>
            </a:pPr>
            <a:r>
              <a:rPr lang="en-US" sz="2400" dirty="0" smtClean="0">
                <a:cs typeface="Arial" pitchFamily="34" charset="0"/>
              </a:rPr>
              <a:t>The epithelial cells make up a </a:t>
            </a:r>
            <a:r>
              <a:rPr lang="en-US" sz="2400" dirty="0" err="1" smtClean="0">
                <a:cs typeface="Arial" pitchFamily="34" charset="0"/>
              </a:rPr>
              <a:t>trabecular</a:t>
            </a:r>
            <a:r>
              <a:rPr lang="en-US" sz="2400" dirty="0" smtClean="0">
                <a:cs typeface="Arial" pitchFamily="34" charset="0"/>
              </a:rPr>
              <a:t> pattern that is contained with in the </a:t>
            </a:r>
            <a:r>
              <a:rPr lang="en-US" sz="2400" dirty="0" err="1" smtClean="0">
                <a:cs typeface="Arial" pitchFamily="34" charset="0"/>
              </a:rPr>
              <a:t>stroma</a:t>
            </a:r>
            <a:r>
              <a:rPr lang="en-US" sz="2400" dirty="0" smtClean="0">
                <a:cs typeface="Arial" pitchFamily="34" charset="0"/>
              </a:rPr>
              <a: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nSpc>
                <a:spcPct val="90000"/>
              </a:lnSpc>
            </a:pPr>
            <a:r>
              <a:rPr lang="en-US" sz="2800" dirty="0" smtClean="0">
                <a:cs typeface="Arial" pitchFamily="34" charset="0"/>
              </a:rPr>
              <a:t>The </a:t>
            </a:r>
            <a:r>
              <a:rPr lang="en-US" sz="2800" dirty="0" err="1" smtClean="0">
                <a:cs typeface="Arial" pitchFamily="34" charset="0"/>
              </a:rPr>
              <a:t>stroma</a:t>
            </a:r>
            <a:r>
              <a:rPr lang="en-US" sz="2800" dirty="0" smtClean="0">
                <a:cs typeface="Arial" pitchFamily="34" charset="0"/>
              </a:rPr>
              <a:t> may be </a:t>
            </a:r>
            <a:r>
              <a:rPr lang="en-US" sz="2800" dirty="0" err="1" smtClean="0">
                <a:cs typeface="Arial" pitchFamily="34" charset="0"/>
              </a:rPr>
              <a:t>chondroid</a:t>
            </a:r>
            <a:r>
              <a:rPr lang="en-US" sz="2800" dirty="0" smtClean="0">
                <a:cs typeface="Arial" pitchFamily="34" charset="0"/>
              </a:rPr>
              <a:t>, </a:t>
            </a:r>
            <a:r>
              <a:rPr lang="en-US" sz="2800" dirty="0" err="1" smtClean="0">
                <a:cs typeface="Arial" pitchFamily="34" charset="0"/>
              </a:rPr>
              <a:t>myxoid</a:t>
            </a:r>
            <a:r>
              <a:rPr lang="en-US" sz="2800" dirty="0" smtClean="0">
                <a:cs typeface="Arial" pitchFamily="34" charset="0"/>
              </a:rPr>
              <a:t>, </a:t>
            </a:r>
            <a:r>
              <a:rPr lang="en-US" sz="2800" dirty="0" err="1" smtClean="0">
                <a:cs typeface="Arial" pitchFamily="34" charset="0"/>
              </a:rPr>
              <a:t>osteoid</a:t>
            </a:r>
            <a:r>
              <a:rPr lang="en-US" sz="2800" dirty="0" smtClean="0">
                <a:cs typeface="Arial" pitchFamily="34" charset="0"/>
              </a:rPr>
              <a:t> or fibroid. The presence of these different elements account for the name </a:t>
            </a:r>
            <a:r>
              <a:rPr lang="en-US" sz="2800" dirty="0" err="1" smtClean="0">
                <a:cs typeface="Arial" pitchFamily="34" charset="0"/>
              </a:rPr>
              <a:t>pleomorphic</a:t>
            </a:r>
            <a:r>
              <a:rPr lang="en-US" sz="2800" dirty="0" smtClean="0">
                <a:cs typeface="Arial" pitchFamily="34" charset="0"/>
              </a:rPr>
              <a:t> tumor or mixed </a:t>
            </a:r>
            <a:r>
              <a:rPr lang="en-US" sz="2800" dirty="0" err="1" smtClean="0">
                <a:cs typeface="Arial" pitchFamily="34" charset="0"/>
              </a:rPr>
              <a:t>tumour</a:t>
            </a:r>
            <a:r>
              <a:rPr lang="en-US" sz="2800" dirty="0" smtClean="0">
                <a:cs typeface="Arial" pitchFamily="34" charset="0"/>
              </a:rPr>
              <a:t>.</a:t>
            </a:r>
          </a:p>
          <a:p>
            <a:pPr>
              <a:lnSpc>
                <a:spcPct val="90000"/>
              </a:lnSpc>
            </a:pPr>
            <a:endParaRPr lang="en-US" sz="2800" dirty="0" smtClean="0">
              <a:cs typeface="Arial" pitchFamily="34" charset="0"/>
            </a:endParaRPr>
          </a:p>
          <a:p>
            <a:pPr>
              <a:lnSpc>
                <a:spcPct val="90000"/>
              </a:lnSpc>
            </a:pPr>
            <a:r>
              <a:rPr lang="en-US" sz="2800" dirty="0" smtClean="0">
                <a:cs typeface="Arial" pitchFamily="34" charset="0"/>
              </a:rPr>
              <a:t>These lesions have been reported to contain small protrusions (pseudopodia) that extend beyond the central mass, caused by variability in the growth rates of the various cell types.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638800"/>
          </a:xfrm>
        </p:spPr>
        <p:txBody>
          <a:bodyPr>
            <a:normAutofit/>
          </a:bodyPr>
          <a:lstStyle/>
          <a:p>
            <a:endParaRPr lang="en-US" sz="2400" dirty="0" smtClean="0">
              <a:cs typeface="Arial" pitchFamily="34" charset="0"/>
            </a:endParaRPr>
          </a:p>
          <a:p>
            <a:endParaRPr lang="en-US" sz="2400" dirty="0" smtClean="0">
              <a:cs typeface="Arial" pitchFamily="34" charset="0"/>
            </a:endParaRPr>
          </a:p>
          <a:p>
            <a:r>
              <a:rPr lang="en-US" sz="2400" dirty="0" smtClean="0">
                <a:cs typeface="Arial" pitchFamily="34" charset="0"/>
              </a:rPr>
              <a:t>Most </a:t>
            </a:r>
            <a:r>
              <a:rPr lang="en-US" sz="2400" dirty="0" err="1" smtClean="0">
                <a:cs typeface="Arial" pitchFamily="34" charset="0"/>
              </a:rPr>
              <a:t>pleomorphic</a:t>
            </a:r>
            <a:r>
              <a:rPr lang="en-US" sz="2400" dirty="0" smtClean="0">
                <a:cs typeface="Arial" pitchFamily="34" charset="0"/>
              </a:rPr>
              <a:t> adenomas are confined to the superficial lobe of the parotid gland.</a:t>
            </a:r>
          </a:p>
          <a:p>
            <a:r>
              <a:rPr lang="en-US" sz="2400" dirty="0" smtClean="0">
                <a:cs typeface="Arial" pitchFamily="34" charset="0"/>
              </a:rPr>
              <a:t> But they can occasionally arise in the deep lobe in other salivary glands.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lstStyle/>
          <a:p>
            <a:pPr>
              <a:buNone/>
            </a:pPr>
            <a:r>
              <a:rPr lang="en-US" sz="2400" dirty="0" smtClean="0">
                <a:solidFill>
                  <a:srgbClr val="C00000"/>
                </a:solidFill>
              </a:rPr>
              <a:t>Treatment and prognosis</a:t>
            </a:r>
            <a:r>
              <a:rPr lang="en-US" sz="2400" dirty="0" smtClean="0"/>
              <a:t>:</a:t>
            </a:r>
          </a:p>
          <a:p>
            <a:pPr>
              <a:buNone/>
            </a:pPr>
            <a:endParaRPr lang="en-US" sz="2400" dirty="0" smtClean="0"/>
          </a:p>
          <a:p>
            <a:r>
              <a:rPr lang="en-US" sz="2400" dirty="0" smtClean="0"/>
              <a:t>Surgical excision</a:t>
            </a:r>
          </a:p>
          <a:p>
            <a:r>
              <a:rPr lang="en-US" sz="2400" dirty="0" smtClean="0"/>
              <a:t>Sub maxillary glands are excised by removal of the gland and tumor in continuity</a:t>
            </a:r>
          </a:p>
          <a:p>
            <a:r>
              <a:rPr lang="en-US" sz="2400" dirty="0" smtClean="0"/>
              <a:t>The intra oral tumors are treated conservatively by extra capsular excision</a:t>
            </a:r>
          </a:p>
          <a:p>
            <a:r>
              <a:rPr lang="en-US" sz="2400" dirty="0" smtClean="0"/>
              <a:t> the lesions of the hard palate should be excised with the over lying mucosa, </a:t>
            </a:r>
          </a:p>
          <a:p>
            <a:r>
              <a:rPr lang="en-US" sz="2400" dirty="0" smtClean="0"/>
              <a:t>Lesions of the lining mucosa are treated successfully by </a:t>
            </a:r>
            <a:r>
              <a:rPr lang="en-US" sz="2400" dirty="0" err="1" smtClean="0"/>
              <a:t>enucleation</a:t>
            </a:r>
            <a:r>
              <a:rPr lang="en-US" sz="2400" dirty="0" smtClean="0"/>
              <a:t> or extra capsular excision.</a:t>
            </a:r>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lstStyle/>
          <a:p>
            <a:r>
              <a:rPr lang="en-US" sz="2400" dirty="0" smtClean="0"/>
              <a:t>Since the tumors are radio resistant, the use of radiotherapy is little benefit and contra indicated.</a:t>
            </a:r>
          </a:p>
          <a:p>
            <a:r>
              <a:rPr lang="en-US" sz="2400" dirty="0" smtClean="0"/>
              <a:t>In the past recurrence of </a:t>
            </a:r>
            <a:r>
              <a:rPr lang="en-US" sz="2400" dirty="0" err="1" smtClean="0"/>
              <a:t>pleomorphic</a:t>
            </a:r>
            <a:r>
              <a:rPr lang="en-US" sz="2400" dirty="0" smtClean="0"/>
              <a:t> adenoma was a common problem because of the inadequate treatment, because of tumor cells with in the capsule or irregularities in the capsular surface</a:t>
            </a:r>
          </a:p>
          <a:p>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b="1" dirty="0" smtClean="0">
                <a:solidFill>
                  <a:srgbClr val="C00000"/>
                </a:solidFill>
              </a:rPr>
              <a:t>MONOMORPHIC ADENOMA</a:t>
            </a:r>
            <a:endParaRPr lang="en-US" sz="3200" dirty="0">
              <a:solidFill>
                <a:srgbClr val="C00000"/>
              </a:solidFill>
            </a:endParaRPr>
          </a:p>
        </p:txBody>
      </p:sp>
      <p:sp>
        <p:nvSpPr>
          <p:cNvPr id="3" name="Content Placeholder 2"/>
          <p:cNvSpPr>
            <a:spLocks noGrp="1"/>
          </p:cNvSpPr>
          <p:nvPr>
            <p:ph sz="quarter" idx="1"/>
          </p:nvPr>
        </p:nvSpPr>
        <p:spPr>
          <a:xfrm>
            <a:off x="457200" y="1524000"/>
            <a:ext cx="8229600" cy="4800600"/>
          </a:xfrm>
        </p:spPr>
        <p:txBody>
          <a:bodyPr>
            <a:normAutofit/>
          </a:bodyPr>
          <a:lstStyle/>
          <a:p>
            <a:pPr>
              <a:lnSpc>
                <a:spcPct val="90000"/>
              </a:lnSpc>
            </a:pPr>
            <a:r>
              <a:rPr lang="en-US" sz="2400" dirty="0" smtClean="0"/>
              <a:t>The term </a:t>
            </a:r>
            <a:r>
              <a:rPr lang="en-US" sz="2400" dirty="0" err="1" smtClean="0"/>
              <a:t>Monomorphic</a:t>
            </a:r>
            <a:r>
              <a:rPr lang="en-US" sz="2400" dirty="0" smtClean="0"/>
              <a:t> adenoma was first proposed by </a:t>
            </a:r>
            <a:r>
              <a:rPr lang="en-US" sz="2400" dirty="0" err="1" smtClean="0"/>
              <a:t>Thackray</a:t>
            </a:r>
            <a:r>
              <a:rPr lang="en-US" sz="2400" dirty="0" smtClean="0"/>
              <a:t> and </a:t>
            </a:r>
            <a:r>
              <a:rPr lang="en-US" sz="2400" dirty="0" err="1" smtClean="0"/>
              <a:t>Sobin</a:t>
            </a:r>
            <a:r>
              <a:rPr lang="en-US" sz="2400" dirty="0" smtClean="0"/>
              <a:t> .</a:t>
            </a:r>
          </a:p>
          <a:p>
            <a:pPr>
              <a:lnSpc>
                <a:spcPct val="90000"/>
              </a:lnSpc>
            </a:pPr>
            <a:r>
              <a:rPr lang="en-US" sz="2400" dirty="0" smtClean="0"/>
              <a:t>The </a:t>
            </a:r>
            <a:r>
              <a:rPr lang="en-US" sz="2400" dirty="0" err="1" smtClean="0"/>
              <a:t>monomorphic</a:t>
            </a:r>
            <a:r>
              <a:rPr lang="en-US" sz="2400" dirty="0" smtClean="0"/>
              <a:t> adenoma is sub divided in to three groups</a:t>
            </a:r>
          </a:p>
          <a:p>
            <a:pPr>
              <a:lnSpc>
                <a:spcPct val="90000"/>
              </a:lnSpc>
            </a:pPr>
            <a:r>
              <a:rPr lang="en-US" sz="2400" dirty="0" err="1" smtClean="0"/>
              <a:t>Adeno</a:t>
            </a:r>
            <a:r>
              <a:rPr lang="en-US" sz="2400" dirty="0" smtClean="0"/>
              <a:t> lymphoma (</a:t>
            </a:r>
            <a:r>
              <a:rPr lang="en-US" sz="2400" dirty="0" err="1" smtClean="0"/>
              <a:t>Warthin’s</a:t>
            </a:r>
            <a:r>
              <a:rPr lang="en-US" sz="2400" dirty="0" smtClean="0"/>
              <a:t> tumor)</a:t>
            </a:r>
          </a:p>
          <a:p>
            <a:pPr>
              <a:lnSpc>
                <a:spcPct val="90000"/>
              </a:lnSpc>
            </a:pPr>
            <a:r>
              <a:rPr lang="en-US" sz="2400" dirty="0" err="1" smtClean="0"/>
              <a:t>oxyphilic</a:t>
            </a:r>
            <a:r>
              <a:rPr lang="en-US" sz="2400" dirty="0" smtClean="0"/>
              <a:t> adenoma </a:t>
            </a:r>
          </a:p>
          <a:p>
            <a:pPr>
              <a:lnSpc>
                <a:spcPct val="90000"/>
              </a:lnSpc>
            </a:pPr>
            <a:r>
              <a:rPr lang="en-US" sz="2400" dirty="0" smtClean="0"/>
              <a:t>Others (tubular, alveolar, or </a:t>
            </a:r>
            <a:r>
              <a:rPr lang="en-US" sz="2400" dirty="0" err="1" smtClean="0"/>
              <a:t>trabecular</a:t>
            </a:r>
            <a:r>
              <a:rPr lang="en-US" sz="2400" dirty="0" smtClean="0"/>
              <a:t> basal cell and clear cell adenoma)</a:t>
            </a:r>
          </a:p>
          <a:p>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buNone/>
            </a:pPr>
            <a:r>
              <a:rPr lang="en-US" dirty="0" err="1" smtClean="0">
                <a:solidFill>
                  <a:srgbClr val="C00000"/>
                </a:solidFill>
              </a:rPr>
              <a:t>Histogenic</a:t>
            </a:r>
            <a:r>
              <a:rPr lang="en-US" dirty="0" smtClean="0">
                <a:solidFill>
                  <a:srgbClr val="C00000"/>
                </a:solidFill>
              </a:rPr>
              <a:t> classification of </a:t>
            </a:r>
            <a:r>
              <a:rPr lang="en-US" dirty="0" err="1" smtClean="0">
                <a:solidFill>
                  <a:srgbClr val="C00000"/>
                </a:solidFill>
              </a:rPr>
              <a:t>monomorphic</a:t>
            </a:r>
            <a:r>
              <a:rPr lang="en-US" dirty="0" smtClean="0">
                <a:solidFill>
                  <a:srgbClr val="C00000"/>
                </a:solidFill>
              </a:rPr>
              <a:t> adenoma</a:t>
            </a:r>
            <a:r>
              <a:rPr lang="en-US" dirty="0" smtClean="0"/>
              <a:t>:</a:t>
            </a:r>
          </a:p>
          <a:p>
            <a:pPr>
              <a:buNone/>
            </a:pPr>
            <a:r>
              <a:rPr lang="en-US" dirty="0" smtClean="0"/>
              <a:t>Terminal duct origin</a:t>
            </a:r>
          </a:p>
          <a:p>
            <a:r>
              <a:rPr lang="en-US" dirty="0" smtClean="0"/>
              <a:t> Basal cell adenoma</a:t>
            </a:r>
          </a:p>
          <a:p>
            <a:pPr>
              <a:buNone/>
            </a:pPr>
            <a:r>
              <a:rPr lang="en-US" dirty="0" smtClean="0"/>
              <a:t>       Solid</a:t>
            </a:r>
          </a:p>
          <a:p>
            <a:pPr>
              <a:buNone/>
            </a:pPr>
            <a:r>
              <a:rPr lang="en-US" dirty="0" smtClean="0"/>
              <a:t>       </a:t>
            </a:r>
            <a:r>
              <a:rPr lang="en-US" dirty="0" err="1" smtClean="0"/>
              <a:t>Trabecular</a:t>
            </a:r>
            <a:r>
              <a:rPr lang="en-US" dirty="0" smtClean="0"/>
              <a:t>- tubular membranous  (dermal analogue tumor) </a:t>
            </a:r>
          </a:p>
          <a:p>
            <a:r>
              <a:rPr lang="en-US" dirty="0" smtClean="0"/>
              <a:t>      </a:t>
            </a:r>
            <a:r>
              <a:rPr lang="en-US" dirty="0" err="1" smtClean="0"/>
              <a:t>Canalicular</a:t>
            </a:r>
            <a:r>
              <a:rPr lang="en-US" dirty="0" smtClean="0"/>
              <a:t> adenoma</a:t>
            </a:r>
          </a:p>
          <a:p>
            <a:pPr>
              <a:buNone/>
            </a:pPr>
            <a:r>
              <a:rPr lang="en-US" dirty="0" smtClean="0"/>
              <a:t>Terminal or striated duct origin</a:t>
            </a:r>
          </a:p>
          <a:p>
            <a:pPr>
              <a:buNone/>
            </a:pPr>
            <a:r>
              <a:rPr lang="en-US" dirty="0" smtClean="0"/>
              <a:t>    Sebaceous adenoma</a:t>
            </a:r>
          </a:p>
          <a:p>
            <a:pPr>
              <a:buNone/>
            </a:pPr>
            <a:r>
              <a:rPr lang="en-US" dirty="0" smtClean="0"/>
              <a:t>    Sebaceous </a:t>
            </a:r>
            <a:r>
              <a:rPr lang="en-US" dirty="0" err="1" smtClean="0"/>
              <a:t>lymphadenoma</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a:bodyPr>
          <a:lstStyle/>
          <a:p>
            <a:pPr>
              <a:buNone/>
            </a:pPr>
            <a:r>
              <a:rPr lang="en-US" dirty="0" smtClean="0"/>
              <a:t>II. </a:t>
            </a:r>
            <a:r>
              <a:rPr lang="en-US" dirty="0" smtClean="0">
                <a:solidFill>
                  <a:srgbClr val="FF0000"/>
                </a:solidFill>
              </a:rPr>
              <a:t>Inflammatory conditions associated with salivary glands or </a:t>
            </a:r>
            <a:r>
              <a:rPr lang="en-US" dirty="0" err="1" smtClean="0">
                <a:solidFill>
                  <a:srgbClr val="FF0000"/>
                </a:solidFill>
              </a:rPr>
              <a:t>sialadenitis</a:t>
            </a:r>
            <a:endParaRPr lang="en-US" dirty="0" smtClean="0">
              <a:solidFill>
                <a:srgbClr val="FF0000"/>
              </a:solidFill>
            </a:endParaRPr>
          </a:p>
          <a:p>
            <a:pPr>
              <a:buNone/>
            </a:pPr>
            <a:endParaRPr lang="en-US" dirty="0" smtClean="0"/>
          </a:p>
          <a:p>
            <a:pPr>
              <a:buNone/>
            </a:pPr>
            <a:r>
              <a:rPr lang="en-US" dirty="0" smtClean="0"/>
              <a:t>A. Bacterial </a:t>
            </a:r>
            <a:r>
              <a:rPr lang="en-US" dirty="0" err="1" smtClean="0"/>
              <a:t>sialadenitis</a:t>
            </a:r>
            <a:endParaRPr lang="en-US" dirty="0" smtClean="0"/>
          </a:p>
          <a:p>
            <a:pPr>
              <a:buNone/>
            </a:pPr>
            <a:r>
              <a:rPr lang="en-US" dirty="0" smtClean="0"/>
              <a:t>Acute &amp; chronic</a:t>
            </a:r>
          </a:p>
          <a:p>
            <a:pPr>
              <a:buNone/>
            </a:pPr>
            <a:r>
              <a:rPr lang="en-US" dirty="0" smtClean="0"/>
              <a:t>B. Viral </a:t>
            </a:r>
            <a:r>
              <a:rPr lang="en-US" dirty="0" err="1" smtClean="0"/>
              <a:t>sialadenitis</a:t>
            </a:r>
            <a:endParaRPr lang="en-US" dirty="0" smtClean="0"/>
          </a:p>
          <a:p>
            <a:pPr>
              <a:buNone/>
            </a:pPr>
            <a:r>
              <a:rPr lang="en-US" dirty="0" smtClean="0"/>
              <a:t>C. Allergic </a:t>
            </a:r>
            <a:r>
              <a:rPr lang="en-US" dirty="0" err="1" smtClean="0"/>
              <a:t>sialadenitis</a:t>
            </a:r>
            <a:endParaRPr lang="en-US" dirty="0" smtClean="0"/>
          </a:p>
          <a:p>
            <a:pPr>
              <a:buNone/>
            </a:pPr>
            <a:r>
              <a:rPr lang="en-US" dirty="0" smtClean="0"/>
              <a:t>D. </a:t>
            </a:r>
            <a:r>
              <a:rPr lang="en-US" dirty="0" err="1" smtClean="0"/>
              <a:t>Sarcoid</a:t>
            </a:r>
            <a:r>
              <a:rPr lang="en-US" dirty="0" smtClean="0"/>
              <a:t> </a:t>
            </a:r>
            <a:r>
              <a:rPr lang="en-US" dirty="0" err="1" smtClean="0"/>
              <a:t>sialadenitis</a:t>
            </a:r>
            <a:endParaRPr lang="en-US" dirty="0" smtClean="0"/>
          </a:p>
          <a:p>
            <a:pPr>
              <a:buNone/>
            </a:pPr>
            <a:endParaRPr lang="en-US" dirty="0" smtClean="0"/>
          </a:p>
          <a:p>
            <a:pPr>
              <a:buNone/>
            </a:pPr>
            <a:r>
              <a:rPr lang="en-US" dirty="0" smtClean="0"/>
              <a:t>III. </a:t>
            </a:r>
            <a:r>
              <a:rPr lang="en-US" dirty="0" smtClean="0">
                <a:solidFill>
                  <a:srgbClr val="FF0000"/>
                </a:solidFill>
              </a:rPr>
              <a:t>Salivary gland conditions associated with metabolic diseases</a:t>
            </a:r>
            <a:r>
              <a:rPr lang="en-US" dirty="0" smtClean="0"/>
              <a:t>.</a:t>
            </a:r>
          </a:p>
          <a:p>
            <a:r>
              <a:rPr lang="en-US" dirty="0" err="1" smtClean="0"/>
              <a:t>Sialadenosis</a:t>
            </a:r>
            <a:r>
              <a:rPr lang="en-US" dirty="0" smtClean="0"/>
              <a:t> or </a:t>
            </a:r>
            <a:r>
              <a:rPr lang="en-US" dirty="0" err="1" smtClean="0"/>
              <a:t>sialosis</a:t>
            </a:r>
            <a:endParaRPr lang="en-US" dirty="0" smtClean="0"/>
          </a:p>
          <a:p>
            <a:pPr>
              <a:buNone/>
            </a:pPr>
            <a:endParaRPr lang="en-US" dirty="0" smtClean="0"/>
          </a:p>
          <a:p>
            <a:pPr>
              <a:buNone/>
            </a:pPr>
            <a:endParaRPr lang="en-US" dirty="0" smtClean="0"/>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876800"/>
          </a:xfrm>
        </p:spPr>
        <p:txBody>
          <a:bodyPr>
            <a:normAutofit/>
          </a:bodyPr>
          <a:lstStyle/>
          <a:p>
            <a:pPr>
              <a:lnSpc>
                <a:spcPct val="90000"/>
              </a:lnSpc>
            </a:pPr>
            <a:r>
              <a:rPr lang="en-US" sz="2400" dirty="0" smtClean="0"/>
              <a:t>Striated duct origin</a:t>
            </a:r>
          </a:p>
          <a:p>
            <a:pPr>
              <a:lnSpc>
                <a:spcPct val="90000"/>
              </a:lnSpc>
              <a:buNone/>
            </a:pPr>
            <a:r>
              <a:rPr lang="en-US" sz="2400" dirty="0" smtClean="0"/>
              <a:t>     </a:t>
            </a:r>
            <a:r>
              <a:rPr lang="en-US" sz="2400" dirty="0" err="1" smtClean="0"/>
              <a:t>Oncocytoma</a:t>
            </a:r>
            <a:endParaRPr lang="en-US" sz="2400" dirty="0" smtClean="0"/>
          </a:p>
          <a:p>
            <a:pPr>
              <a:lnSpc>
                <a:spcPct val="90000"/>
              </a:lnSpc>
              <a:buNone/>
            </a:pPr>
            <a:r>
              <a:rPr lang="en-US" sz="2400" dirty="0" smtClean="0"/>
              <a:t>     </a:t>
            </a:r>
            <a:r>
              <a:rPr lang="en-US" sz="2400" dirty="0" err="1" smtClean="0"/>
              <a:t>Papilary</a:t>
            </a:r>
            <a:r>
              <a:rPr lang="en-US" sz="2400" dirty="0" smtClean="0"/>
              <a:t> cyst adenoma</a:t>
            </a:r>
          </a:p>
          <a:p>
            <a:pPr>
              <a:lnSpc>
                <a:spcPct val="90000"/>
              </a:lnSpc>
            </a:pPr>
            <a:r>
              <a:rPr lang="en-US" sz="2400" dirty="0" smtClean="0"/>
              <a:t>Excretory duct origin</a:t>
            </a:r>
          </a:p>
          <a:p>
            <a:pPr>
              <a:lnSpc>
                <a:spcPct val="90000"/>
              </a:lnSpc>
              <a:buNone/>
            </a:pPr>
            <a:r>
              <a:rPr lang="en-US" sz="2400" dirty="0" smtClean="0"/>
              <a:t>     </a:t>
            </a:r>
            <a:r>
              <a:rPr lang="en-US" sz="2400" dirty="0" err="1" smtClean="0"/>
              <a:t>Sialadenoma</a:t>
            </a:r>
            <a:r>
              <a:rPr lang="en-US" sz="2400" dirty="0" smtClean="0"/>
              <a:t> </a:t>
            </a:r>
            <a:r>
              <a:rPr lang="en-US" sz="2400" dirty="0" err="1" smtClean="0"/>
              <a:t>papilliferum</a:t>
            </a:r>
            <a:r>
              <a:rPr lang="en-US" sz="2400" dirty="0" smtClean="0"/>
              <a:t>/ inverted </a:t>
            </a:r>
            <a:r>
              <a:rPr lang="en-US" sz="2400" dirty="0" err="1" smtClean="0"/>
              <a:t>ductal</a:t>
            </a:r>
            <a:endParaRPr lang="en-US" sz="2400" dirty="0" smtClean="0"/>
          </a:p>
          <a:p>
            <a:pPr>
              <a:lnSpc>
                <a:spcPct val="90000"/>
              </a:lnSpc>
              <a:buNone/>
            </a:pPr>
            <a:r>
              <a:rPr lang="en-US" sz="2400" dirty="0" smtClean="0"/>
              <a:t>      </a:t>
            </a:r>
            <a:r>
              <a:rPr lang="en-US" sz="2400" dirty="0" err="1" smtClean="0"/>
              <a:t>papilloma</a:t>
            </a:r>
            <a:endParaRPr lang="en-US" sz="2400" dirty="0" smtClean="0"/>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lnSpc>
                <a:spcPct val="90000"/>
              </a:lnSpc>
              <a:buNone/>
            </a:pPr>
            <a:r>
              <a:rPr lang="en-US" sz="2800" dirty="0" smtClean="0"/>
              <a:t>The difficulty of classification of </a:t>
            </a:r>
            <a:r>
              <a:rPr lang="en-US" sz="2800" dirty="0" err="1" smtClean="0"/>
              <a:t>monomorphic</a:t>
            </a:r>
            <a:r>
              <a:rPr lang="en-US" sz="2800" dirty="0" smtClean="0"/>
              <a:t> adenomas had led to the use of the term “</a:t>
            </a:r>
            <a:r>
              <a:rPr lang="en-US" sz="2800" dirty="0" err="1" smtClean="0"/>
              <a:t>monomorphic</a:t>
            </a:r>
            <a:r>
              <a:rPr lang="en-US" sz="2800" dirty="0" smtClean="0"/>
              <a:t> adenoma” as a generic term rather than one designed to imply a specific diagnostic entity. </a:t>
            </a:r>
          </a:p>
          <a:p>
            <a:pPr algn="just">
              <a:lnSpc>
                <a:spcPct val="90000"/>
              </a:lnSpc>
              <a:buNone/>
            </a:pPr>
            <a:r>
              <a:rPr lang="en-US" sz="2800" dirty="0" smtClean="0"/>
              <a:t>In cases where back ground </a:t>
            </a:r>
            <a:r>
              <a:rPr lang="en-US" sz="2800" dirty="0" err="1" smtClean="0"/>
              <a:t>stroma</a:t>
            </a:r>
            <a:r>
              <a:rPr lang="en-US" sz="2800" dirty="0" smtClean="0"/>
              <a:t> contains </a:t>
            </a:r>
            <a:r>
              <a:rPr lang="en-US" sz="2800" dirty="0" err="1" smtClean="0"/>
              <a:t>myxoid</a:t>
            </a:r>
            <a:r>
              <a:rPr lang="en-US" sz="2800" dirty="0" smtClean="0"/>
              <a:t>, </a:t>
            </a:r>
            <a:r>
              <a:rPr lang="en-US" sz="2800" dirty="0" err="1" smtClean="0"/>
              <a:t>chondroid</a:t>
            </a:r>
            <a:r>
              <a:rPr lang="en-US" sz="2800" dirty="0" smtClean="0"/>
              <a:t>, or </a:t>
            </a:r>
            <a:r>
              <a:rPr lang="en-US" sz="2800" dirty="0" err="1" smtClean="0"/>
              <a:t>mesenchymal</a:t>
            </a:r>
            <a:r>
              <a:rPr lang="en-US" sz="2800" dirty="0" smtClean="0"/>
              <a:t> derivatives, the term </a:t>
            </a:r>
            <a:r>
              <a:rPr lang="en-US" sz="2800" dirty="0" err="1" smtClean="0"/>
              <a:t>monomorphic</a:t>
            </a:r>
            <a:r>
              <a:rPr lang="en-US" sz="2800" dirty="0" smtClean="0"/>
              <a:t> adenoma should not be applied, but rather mixed tumor should be used (</a:t>
            </a:r>
            <a:r>
              <a:rPr lang="en-US" sz="2800" dirty="0" err="1" smtClean="0"/>
              <a:t>pleomorphic</a:t>
            </a:r>
            <a:r>
              <a:rPr lang="en-US" sz="2800" dirty="0" smtClean="0"/>
              <a:t> adenoma)</a:t>
            </a:r>
          </a:p>
          <a:p>
            <a:pPr algn="just"/>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sz="quarter" idx="1"/>
          </p:nvPr>
        </p:nvSpPr>
        <p:spPr>
          <a:xfrm>
            <a:off x="457200" y="685800"/>
            <a:ext cx="8229600" cy="5638800"/>
          </a:xfrm>
        </p:spPr>
        <p:txBody>
          <a:bodyPr>
            <a:normAutofit/>
          </a:bodyPr>
          <a:lstStyle/>
          <a:p>
            <a:pPr eaLnBrk="1" hangingPunct="1">
              <a:lnSpc>
                <a:spcPct val="90000"/>
              </a:lnSpc>
              <a:buNone/>
            </a:pPr>
            <a:r>
              <a:rPr lang="en-US" b="1" dirty="0" smtClean="0">
                <a:solidFill>
                  <a:srgbClr val="C00000"/>
                </a:solidFill>
              </a:rPr>
              <a:t>Basal Cell Adenoma</a:t>
            </a:r>
            <a:r>
              <a:rPr lang="en-US" b="1" dirty="0" smtClean="0"/>
              <a:t>:</a:t>
            </a:r>
          </a:p>
          <a:p>
            <a:pPr>
              <a:lnSpc>
                <a:spcPct val="90000"/>
              </a:lnSpc>
            </a:pPr>
            <a:endParaRPr lang="en-US" dirty="0" smtClean="0"/>
          </a:p>
          <a:p>
            <a:pPr>
              <a:lnSpc>
                <a:spcPct val="90000"/>
              </a:lnSpc>
            </a:pPr>
            <a:r>
              <a:rPr lang="en-US" dirty="0" smtClean="0"/>
              <a:t> it constitutes 1-2% of salivary gland adenoma</a:t>
            </a:r>
          </a:p>
          <a:p>
            <a:pPr eaLnBrk="1" hangingPunct="1">
              <a:lnSpc>
                <a:spcPct val="90000"/>
              </a:lnSpc>
            </a:pPr>
            <a:r>
              <a:rPr lang="en-US" dirty="0" smtClean="0"/>
              <a:t>About 70% are seen in the parotid gland</a:t>
            </a:r>
          </a:p>
          <a:p>
            <a:pPr eaLnBrk="1" hangingPunct="1">
              <a:lnSpc>
                <a:spcPct val="90000"/>
              </a:lnSpc>
            </a:pPr>
            <a:r>
              <a:rPr lang="en-US" dirty="0" smtClean="0"/>
              <a:t>In minor salivary glands most occur in the upper lip, followed by palate, buccal mucosa and lower lip</a:t>
            </a:r>
          </a:p>
          <a:p>
            <a:pPr eaLnBrk="1" hangingPunct="1">
              <a:lnSpc>
                <a:spcPct val="90000"/>
              </a:lnSpc>
            </a:pPr>
            <a:r>
              <a:rPr lang="en-US" dirty="0" smtClean="0"/>
              <a:t>Basal cell adenomas are usually slow growing and pain less with a distinct male predilection</a:t>
            </a:r>
          </a:p>
          <a:p>
            <a:pPr eaLnBrk="1" hangingPunct="1">
              <a:lnSpc>
                <a:spcPct val="90000"/>
              </a:lnSpc>
            </a:pPr>
            <a:r>
              <a:rPr lang="en-US" dirty="0" smtClean="0"/>
              <a:t>The lesions tend to be clinically can be multi focal and multi nodular</a:t>
            </a:r>
          </a:p>
          <a:p>
            <a:pPr eaLnBrk="1" hangingPunct="1">
              <a:lnSpc>
                <a:spcPct val="90000"/>
              </a:lnSpc>
            </a:pPr>
            <a:r>
              <a:rPr lang="en-US" dirty="0" smtClean="0"/>
              <a:t>Age range of patients is between 35 and 80 years with a mean approximately 60yrs </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105400"/>
          </a:xfrm>
        </p:spPr>
        <p:txBody>
          <a:bodyPr/>
          <a:lstStyle/>
          <a:p>
            <a:r>
              <a:rPr lang="en-US" dirty="0" smtClean="0"/>
              <a:t>The Membranous adenoma (dermal analogue tumor) variant occurs in parotid gland in over 90% of cases.</a:t>
            </a:r>
          </a:p>
          <a:p>
            <a:r>
              <a:rPr lang="en-US" dirty="0" smtClean="0"/>
              <a:t>These lesions vary from 1-5cm in greatest dimension and generally present in the parotid gland as an asymptomatic swelling </a:t>
            </a:r>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lstStyle/>
          <a:p>
            <a:pPr>
              <a:buNone/>
            </a:pPr>
            <a:r>
              <a:rPr lang="en-US" dirty="0" smtClean="0">
                <a:solidFill>
                  <a:srgbClr val="C00000"/>
                </a:solidFill>
              </a:rPr>
              <a:t>Histopathology</a:t>
            </a:r>
            <a:r>
              <a:rPr lang="en-US" dirty="0" smtClean="0"/>
              <a:t>:</a:t>
            </a:r>
          </a:p>
          <a:p>
            <a:r>
              <a:rPr lang="en-US" dirty="0" smtClean="0"/>
              <a:t> generally the isomorphic pattern and absence of </a:t>
            </a:r>
            <a:r>
              <a:rPr lang="en-US" dirty="0" err="1" smtClean="0"/>
              <a:t>chondroid</a:t>
            </a:r>
            <a:r>
              <a:rPr lang="en-US" dirty="0" smtClean="0"/>
              <a:t> </a:t>
            </a:r>
            <a:r>
              <a:rPr lang="en-US" dirty="0" err="1" smtClean="0"/>
              <a:t>metaplasia</a:t>
            </a:r>
            <a:r>
              <a:rPr lang="en-US" dirty="0" smtClean="0"/>
              <a:t> and mucoid to </a:t>
            </a:r>
            <a:r>
              <a:rPr lang="en-US" dirty="0" err="1" smtClean="0"/>
              <a:t>myxoid</a:t>
            </a:r>
            <a:r>
              <a:rPr lang="en-US" dirty="0" smtClean="0"/>
              <a:t> </a:t>
            </a:r>
            <a:r>
              <a:rPr lang="en-US" dirty="0" err="1" smtClean="0"/>
              <a:t>stroma</a:t>
            </a:r>
            <a:r>
              <a:rPr lang="en-US" dirty="0" smtClean="0"/>
              <a:t> help to differentiate these lesions from the benign mixed tumor</a:t>
            </a:r>
          </a:p>
          <a:p>
            <a:r>
              <a:rPr lang="en-US" dirty="0" smtClean="0"/>
              <a:t>In solid variety, islands or sheets of </a:t>
            </a:r>
            <a:r>
              <a:rPr lang="en-US" dirty="0" err="1" smtClean="0"/>
              <a:t>basaloid</a:t>
            </a:r>
            <a:r>
              <a:rPr lang="en-US" dirty="0" smtClean="0"/>
              <a:t> cells frequently shows peripheral </a:t>
            </a:r>
            <a:r>
              <a:rPr lang="en-US" dirty="0" err="1" smtClean="0"/>
              <a:t>palasiding</a:t>
            </a:r>
            <a:r>
              <a:rPr lang="en-US" dirty="0" smtClean="0"/>
              <a:t>, with individual cells at the periphery appearing </a:t>
            </a:r>
            <a:r>
              <a:rPr lang="en-US" dirty="0" err="1" smtClean="0"/>
              <a:t>cuboidal</a:t>
            </a:r>
            <a:r>
              <a:rPr lang="en-US" dirty="0" smtClean="0"/>
              <a:t> to low columnar in profile, mitotic activity is inconspicuous </a:t>
            </a:r>
          </a:p>
          <a:p>
            <a:r>
              <a:rPr lang="en-US" dirty="0" smtClean="0"/>
              <a:t>Nuclei are regular in shape and uniformly basophilic and the amount of cytoplasm is minimal</a:t>
            </a:r>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6096000" cy="6019800"/>
          </a:xfrm>
        </p:spPr>
        <p:txBody>
          <a:bodyPr>
            <a:normAutofit/>
          </a:bodyPr>
          <a:lstStyle/>
          <a:p>
            <a:pPr>
              <a:lnSpc>
                <a:spcPct val="90000"/>
              </a:lnSpc>
            </a:pPr>
            <a:r>
              <a:rPr lang="en-US" sz="2800" dirty="0" smtClean="0"/>
              <a:t>The </a:t>
            </a:r>
            <a:r>
              <a:rPr lang="en-US" sz="2800" dirty="0" err="1" smtClean="0"/>
              <a:t>trabecular</a:t>
            </a:r>
            <a:r>
              <a:rPr lang="en-US" sz="2800" dirty="0" smtClean="0"/>
              <a:t>- tubular form of basal cell adenoma presents with a distinctive morphology </a:t>
            </a:r>
          </a:p>
          <a:p>
            <a:pPr>
              <a:lnSpc>
                <a:spcPct val="90000"/>
              </a:lnSpc>
            </a:pPr>
            <a:r>
              <a:rPr lang="en-US" sz="2800" dirty="0" err="1" smtClean="0"/>
              <a:t>Trabeculae</a:t>
            </a:r>
            <a:r>
              <a:rPr lang="en-US" sz="2800" dirty="0" smtClean="0"/>
              <a:t> or solid cords of epithelial cells alternate with </a:t>
            </a:r>
            <a:r>
              <a:rPr lang="en-US" sz="2800" dirty="0" err="1" smtClean="0"/>
              <a:t>ductal</a:t>
            </a:r>
            <a:r>
              <a:rPr lang="en-US" sz="2800" dirty="0" smtClean="0"/>
              <a:t> or tubular elements composed of two distinctive cell types</a:t>
            </a:r>
          </a:p>
          <a:p>
            <a:pPr>
              <a:lnSpc>
                <a:spcPct val="90000"/>
              </a:lnSpc>
            </a:pPr>
            <a:r>
              <a:rPr lang="en-US" sz="2800" dirty="0" smtClean="0"/>
              <a:t>The luminal surfaces of the small formed ducts are lined by the </a:t>
            </a:r>
            <a:r>
              <a:rPr lang="en-US" sz="2800" dirty="0" err="1" smtClean="0"/>
              <a:t>cuboidal</a:t>
            </a:r>
            <a:r>
              <a:rPr lang="en-US" sz="2800" dirty="0" smtClean="0"/>
              <a:t> cells with a minimal amount of cytoplasm</a:t>
            </a:r>
          </a:p>
          <a:p>
            <a:pPr>
              <a:lnSpc>
                <a:spcPct val="90000"/>
              </a:lnSpc>
            </a:pPr>
            <a:r>
              <a:rPr lang="en-US" sz="2800" dirty="0" err="1" smtClean="0"/>
              <a:t>Cuboidal</a:t>
            </a:r>
            <a:r>
              <a:rPr lang="en-US" sz="2800" dirty="0" smtClean="0"/>
              <a:t> basal cell layer separates the epithelial lining from the </a:t>
            </a:r>
            <a:r>
              <a:rPr lang="en-US" sz="2800" dirty="0" err="1" smtClean="0"/>
              <a:t>stroma</a:t>
            </a:r>
            <a:endParaRPr lang="en-US" sz="2800" dirty="0" smtClean="0"/>
          </a:p>
          <a:p>
            <a:pPr>
              <a:lnSpc>
                <a:spcPct val="90000"/>
              </a:lnSpc>
            </a:pPr>
            <a:endParaRPr lang="en-US" sz="2800" dirty="0" smtClean="0"/>
          </a:p>
          <a:p>
            <a:endParaRPr lang="en-US" dirty="0"/>
          </a:p>
        </p:txBody>
      </p:sp>
      <p:pic>
        <p:nvPicPr>
          <p:cNvPr id="5" name="Picture 3" descr="image22"/>
          <p:cNvPicPr>
            <a:picLocks noChangeAspect="1" noChangeArrowheads="1"/>
          </p:cNvPicPr>
          <p:nvPr/>
        </p:nvPicPr>
        <p:blipFill>
          <a:blip r:embed="rId2" cstate="print"/>
          <a:srcRect b="14545"/>
          <a:stretch>
            <a:fillRect/>
          </a:stretch>
        </p:blipFill>
        <p:spPr>
          <a:xfrm>
            <a:off x="6454254" y="0"/>
            <a:ext cx="2689746" cy="3581400"/>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638800"/>
          </a:xfrm>
        </p:spPr>
        <p:txBody>
          <a:bodyPr>
            <a:normAutofit/>
          </a:bodyPr>
          <a:lstStyle/>
          <a:p>
            <a:r>
              <a:rPr lang="en-US" sz="2400" dirty="0" smtClean="0"/>
              <a:t>The membranous adenoma differs from other sub types in that it is generally multi lobular and it is encapsulated in 50% of cases</a:t>
            </a:r>
          </a:p>
          <a:p>
            <a:r>
              <a:rPr lang="en-US" sz="2400" dirty="0" smtClean="0"/>
              <a:t>The tumor grows in nodular fashion, with individual nodes often separated by normal salivary gland tissue</a:t>
            </a:r>
          </a:p>
          <a:p>
            <a:endParaRPr lang="en-US" sz="2400" dirty="0" smtClean="0"/>
          </a:p>
          <a:p>
            <a:pPr>
              <a:buNone/>
            </a:pPr>
            <a:r>
              <a:rPr lang="en-US" sz="2400" dirty="0" smtClean="0">
                <a:solidFill>
                  <a:srgbClr val="C00000"/>
                </a:solidFill>
              </a:rPr>
              <a:t>Treatment: </a:t>
            </a:r>
          </a:p>
          <a:p>
            <a:r>
              <a:rPr lang="en-US" sz="2400" dirty="0" smtClean="0"/>
              <a:t>Generally the lesions  are benign and rarely recur </a:t>
            </a:r>
          </a:p>
          <a:p>
            <a:r>
              <a:rPr lang="en-US" sz="2400" dirty="0" smtClean="0"/>
              <a:t>Membrane form of adenoma demonstrates significant rate of recurrence because of its growth pattern and multi focal nature make complete removal difficult</a:t>
            </a:r>
          </a:p>
          <a:p>
            <a:r>
              <a:rPr lang="en-US" sz="2400" dirty="0" smtClean="0"/>
              <a:t> management is conservative surgical excision including a rim or margin of normally involved tissue</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638800"/>
          </a:xfrm>
        </p:spPr>
        <p:txBody>
          <a:bodyPr>
            <a:normAutofit lnSpcReduction="10000"/>
          </a:bodyPr>
          <a:lstStyle/>
          <a:p>
            <a:pPr>
              <a:buNone/>
            </a:pPr>
            <a:r>
              <a:rPr lang="en-US" b="1" u="sng" dirty="0" err="1" smtClean="0">
                <a:solidFill>
                  <a:srgbClr val="C00000"/>
                </a:solidFill>
              </a:rPr>
              <a:t>Canalicular</a:t>
            </a:r>
            <a:r>
              <a:rPr lang="en-US" b="1" u="sng" dirty="0" smtClean="0">
                <a:solidFill>
                  <a:srgbClr val="C00000"/>
                </a:solidFill>
              </a:rPr>
              <a:t> Adenoma</a:t>
            </a:r>
            <a:r>
              <a:rPr lang="en-US" dirty="0" smtClean="0"/>
              <a:t>:</a:t>
            </a:r>
          </a:p>
          <a:p>
            <a:pPr>
              <a:buNone/>
            </a:pPr>
            <a:endParaRPr lang="en-US" dirty="0" smtClean="0"/>
          </a:p>
          <a:p>
            <a:r>
              <a:rPr lang="en-US" dirty="0" smtClean="0"/>
              <a:t> it is a distinctive variant of </a:t>
            </a:r>
            <a:r>
              <a:rPr lang="en-US" dirty="0" err="1" smtClean="0"/>
              <a:t>monomorphic</a:t>
            </a:r>
            <a:r>
              <a:rPr lang="en-US" dirty="0" smtClean="0"/>
              <a:t> adenoma</a:t>
            </a:r>
          </a:p>
          <a:p>
            <a:r>
              <a:rPr lang="en-US" dirty="0" smtClean="0"/>
              <a:t>The lesion primarily originate in the intra oral accessory salivary gland and in the  majority of cases it occurs in the upper lip</a:t>
            </a:r>
          </a:p>
          <a:p>
            <a:r>
              <a:rPr lang="en-US" dirty="0" smtClean="0"/>
              <a:t>The tumor occurs most commonly in patients over 60yrs of age</a:t>
            </a:r>
          </a:p>
          <a:p>
            <a:r>
              <a:rPr lang="en-US" dirty="0" smtClean="0"/>
              <a:t>The tumor generally presents as a slowly growing, well circumscribed, firm nodule which particularly in the lip , not fixed and may be moved through the tissue for some distance</a:t>
            </a:r>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685800"/>
            <a:ext cx="8610600" cy="6172200"/>
          </a:xfrm>
          <a:prstGeom prst="rect">
            <a:avLst/>
          </a:prstGeom>
        </p:spPr>
        <p:txBody>
          <a:bodyPr vert="horz">
            <a:normAutofit lnSpcReduction="10000"/>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kumimoji="0" lang="en-US" sz="2400" b="0" i="0" u="sng" strike="noStrike" kern="1200" cap="none" spc="0" normalizeH="0" baseline="0" noProof="0" dirty="0" err="1" smtClean="0">
                <a:ln>
                  <a:noFill/>
                </a:ln>
                <a:solidFill>
                  <a:srgbClr val="C00000"/>
                </a:solidFill>
                <a:effectLst/>
                <a:uLnTx/>
                <a:uFillTx/>
                <a:latin typeface="+mn-lt"/>
                <a:ea typeface="+mn-ea"/>
                <a:cs typeface="+mn-cs"/>
              </a:rPr>
              <a:t>Histologic</a:t>
            </a:r>
            <a:r>
              <a:rPr kumimoji="0" lang="en-US" sz="2400" b="0" i="0" u="sng" strike="noStrike" kern="1200" cap="none" spc="0" normalizeH="0" baseline="0" noProof="0" dirty="0" smtClean="0">
                <a:ln>
                  <a:noFill/>
                </a:ln>
                <a:solidFill>
                  <a:srgbClr val="C00000"/>
                </a:solidFill>
                <a:effectLst/>
                <a:uLnTx/>
                <a:uFillTx/>
                <a:latin typeface="+mn-lt"/>
                <a:ea typeface="+mn-ea"/>
                <a:cs typeface="+mn-cs"/>
              </a:rPr>
              <a:t> feature</a:t>
            </a:r>
            <a:r>
              <a:rPr kumimoji="0" lang="en-US" sz="2400" b="0" i="0" u="none" strike="noStrike" kern="1200" cap="none" spc="0" normalizeH="0" baseline="0" noProof="0" dirty="0" smtClean="0">
                <a:ln>
                  <a:noFill/>
                </a:ln>
                <a:effectLst/>
                <a:uLnTx/>
                <a:uFillTx/>
                <a:latin typeface="+mn-lt"/>
                <a:ea typeface="+mn-ea"/>
                <a:cs typeface="+mn-cs"/>
              </a:rPr>
              <a:t>:</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 the </a:t>
            </a:r>
            <a:r>
              <a:rPr kumimoji="0" lang="en-US" sz="2400" b="0" i="0" u="none" strike="noStrike" kern="1200" cap="none" spc="0" normalizeH="0" baseline="0" noProof="0" dirty="0" err="1" smtClean="0">
                <a:ln>
                  <a:noFill/>
                </a:ln>
                <a:effectLst/>
                <a:uLnTx/>
                <a:uFillTx/>
                <a:latin typeface="+mn-lt"/>
                <a:ea typeface="+mn-ea"/>
                <a:cs typeface="+mn-cs"/>
              </a:rPr>
              <a:t>canalicular</a:t>
            </a:r>
            <a:r>
              <a:rPr kumimoji="0" lang="en-US" sz="2400" b="0" i="0" u="none" strike="noStrike" kern="1200" cap="none" spc="0" normalizeH="0" baseline="0" noProof="0" dirty="0" smtClean="0">
                <a:ln>
                  <a:noFill/>
                </a:ln>
                <a:effectLst/>
                <a:uLnTx/>
                <a:uFillTx/>
                <a:latin typeface="+mn-lt"/>
                <a:ea typeface="+mn-ea"/>
                <a:cs typeface="+mn-cs"/>
              </a:rPr>
              <a:t> adenoma has a strikingly</a:t>
            </a: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effectLst/>
                <a:uLnTx/>
                <a:uFillTx/>
                <a:latin typeface="+mn-lt"/>
                <a:ea typeface="+mn-ea"/>
                <a:cs typeface="+mn-cs"/>
              </a:rPr>
              <a:t> characteristic picture</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It is composed of long strands or cords of </a:t>
            </a: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lang="en-US" sz="2400" dirty="0" smtClean="0"/>
              <a:t>  </a:t>
            </a:r>
            <a:r>
              <a:rPr kumimoji="0" lang="en-US" sz="2400" b="0" i="0" u="none" strike="noStrike" kern="1200" cap="none" spc="0" normalizeH="0" baseline="0" noProof="0" dirty="0" smtClean="0">
                <a:ln>
                  <a:noFill/>
                </a:ln>
                <a:effectLst/>
                <a:uLnTx/>
                <a:uFillTx/>
                <a:latin typeface="+mn-lt"/>
                <a:ea typeface="+mn-ea"/>
                <a:cs typeface="+mn-cs"/>
              </a:rPr>
              <a:t>epithelial cells, almost invariably arranged</a:t>
            </a: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lang="en-US" sz="2400" dirty="0" smtClean="0"/>
              <a:t>  </a:t>
            </a:r>
            <a:r>
              <a:rPr kumimoji="0" lang="en-US" sz="2400" b="0" i="0" u="none" strike="noStrike" kern="1200" cap="none" spc="0" normalizeH="0" baseline="0" noProof="0" dirty="0" smtClean="0">
                <a:ln>
                  <a:noFill/>
                </a:ln>
                <a:effectLst/>
                <a:uLnTx/>
                <a:uFillTx/>
                <a:latin typeface="+mn-lt"/>
                <a:ea typeface="+mn-ea"/>
                <a:cs typeface="+mn-cs"/>
              </a:rPr>
              <a:t> in a double row </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In some instances, cystic spaces of varying</a:t>
            </a: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lang="en-US" sz="2400" dirty="0" smtClean="0"/>
              <a:t>    </a:t>
            </a:r>
            <a:r>
              <a:rPr kumimoji="0" lang="en-US" sz="2400" b="0" i="0" u="none" strike="noStrike" kern="1200" cap="none" spc="0" normalizeH="0" baseline="0" noProof="0" dirty="0" smtClean="0">
                <a:ln>
                  <a:noFill/>
                </a:ln>
                <a:effectLst/>
                <a:uLnTx/>
                <a:uFillTx/>
                <a:latin typeface="+mn-lt"/>
                <a:ea typeface="+mn-ea"/>
                <a:cs typeface="+mn-cs"/>
              </a:rPr>
              <a:t> sizes are enclosed by the cords</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The cystic spaces are usually filled with an </a:t>
            </a:r>
            <a:r>
              <a:rPr kumimoji="0" lang="en-US" sz="2400" b="0" i="0" u="none" strike="noStrike" kern="1200" cap="none" spc="0" normalizeH="0" baseline="0" noProof="0" dirty="0" err="1" smtClean="0">
                <a:ln>
                  <a:noFill/>
                </a:ln>
                <a:effectLst/>
                <a:uLnTx/>
                <a:uFillTx/>
                <a:latin typeface="+mn-lt"/>
                <a:ea typeface="+mn-ea"/>
                <a:cs typeface="+mn-cs"/>
              </a:rPr>
              <a:t>eosinophilic</a:t>
            </a:r>
            <a:r>
              <a:rPr kumimoji="0" lang="en-US" sz="2400" b="0" i="0" u="none" strike="noStrike" kern="1200" cap="none" spc="0" normalizeH="0" baseline="0" noProof="0" dirty="0" smtClean="0">
                <a:ln>
                  <a:noFill/>
                </a:ln>
                <a:effectLst/>
                <a:uLnTx/>
                <a:uFillTx/>
                <a:latin typeface="+mn-lt"/>
                <a:ea typeface="+mn-ea"/>
                <a:cs typeface="+mn-cs"/>
              </a:rPr>
              <a:t> coagulum</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The supporting </a:t>
            </a:r>
            <a:r>
              <a:rPr kumimoji="0" lang="en-US" sz="2400" b="0" i="0" u="none" strike="noStrike" kern="1200" cap="none" spc="0" normalizeH="0" baseline="0" noProof="0" dirty="0" err="1" smtClean="0">
                <a:ln>
                  <a:noFill/>
                </a:ln>
                <a:effectLst/>
                <a:uLnTx/>
                <a:uFillTx/>
                <a:latin typeface="+mn-lt"/>
                <a:ea typeface="+mn-ea"/>
                <a:cs typeface="+mn-cs"/>
              </a:rPr>
              <a:t>stroma</a:t>
            </a:r>
            <a:r>
              <a:rPr kumimoji="0" lang="en-US" sz="2400" b="0" i="0" u="none" strike="noStrike" kern="1200" cap="none" spc="0" normalizeH="0" baseline="0" noProof="0" dirty="0" smtClean="0">
                <a:ln>
                  <a:noFill/>
                </a:ln>
                <a:effectLst/>
                <a:uLnTx/>
                <a:uFillTx/>
                <a:latin typeface="+mn-lt"/>
                <a:ea typeface="+mn-ea"/>
                <a:cs typeface="+mn-cs"/>
              </a:rPr>
              <a:t> is loose and </a:t>
            </a:r>
            <a:r>
              <a:rPr kumimoji="0" lang="en-US" sz="2400" b="0" i="0" u="none" strike="noStrike" kern="1200" cap="none" spc="0" normalizeH="0" baseline="0" noProof="0" dirty="0" err="1" smtClean="0">
                <a:ln>
                  <a:noFill/>
                </a:ln>
                <a:effectLst/>
                <a:uLnTx/>
                <a:uFillTx/>
                <a:latin typeface="+mn-lt"/>
                <a:ea typeface="+mn-ea"/>
                <a:cs typeface="+mn-cs"/>
              </a:rPr>
              <a:t>fibrillar</a:t>
            </a:r>
            <a:r>
              <a:rPr kumimoji="0" lang="en-US" sz="2400" b="0" i="0" u="none" strike="noStrike" kern="1200" cap="none" spc="0" normalizeH="0" baseline="0" noProof="0" dirty="0" smtClean="0">
                <a:ln>
                  <a:noFill/>
                </a:ln>
                <a:effectLst/>
                <a:uLnTx/>
                <a:uFillTx/>
                <a:latin typeface="+mn-lt"/>
                <a:ea typeface="+mn-ea"/>
                <a:cs typeface="+mn-cs"/>
              </a:rPr>
              <a:t> with delicate </a:t>
            </a:r>
            <a:r>
              <a:rPr kumimoji="0" lang="en-US" sz="2400" b="0" i="0" u="none" strike="noStrike" kern="1200" cap="none" spc="0" normalizeH="0" baseline="0" noProof="0" dirty="0" err="1" smtClean="0">
                <a:ln>
                  <a:noFill/>
                </a:ln>
                <a:effectLst/>
                <a:uLnTx/>
                <a:uFillTx/>
                <a:latin typeface="+mn-lt"/>
                <a:ea typeface="+mn-ea"/>
                <a:cs typeface="+mn-cs"/>
              </a:rPr>
              <a:t>vascularity</a:t>
            </a:r>
            <a:endParaRPr kumimoji="0" lang="en-US" sz="24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Treatment:</a:t>
            </a: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effectLst/>
                <a:uLnTx/>
                <a:uFillTx/>
                <a:latin typeface="+mn-lt"/>
                <a:ea typeface="+mn-ea"/>
                <a:cs typeface="+mn-cs"/>
              </a:rPr>
              <a:t> the tumor can be treated by </a:t>
            </a:r>
            <a:r>
              <a:rPr kumimoji="0" lang="en-US" sz="2400" b="0" i="0" u="none" strike="noStrike" kern="1200" cap="none" spc="0" normalizeH="0" baseline="0" noProof="0" dirty="0" err="1" smtClean="0">
                <a:ln>
                  <a:noFill/>
                </a:ln>
                <a:effectLst/>
                <a:uLnTx/>
                <a:uFillTx/>
                <a:latin typeface="+mn-lt"/>
                <a:ea typeface="+mn-ea"/>
                <a:cs typeface="+mn-cs"/>
              </a:rPr>
              <a:t>enucleation</a:t>
            </a:r>
            <a:r>
              <a:rPr kumimoji="0" lang="en-US" sz="2400" b="0" i="0" u="none" strike="noStrike" kern="1200" cap="none" spc="0" normalizeH="0" baseline="0" noProof="0" dirty="0" smtClean="0">
                <a:ln>
                  <a:noFill/>
                </a:ln>
                <a:effectLst/>
                <a:uLnTx/>
                <a:uFillTx/>
                <a:latin typeface="+mn-lt"/>
                <a:ea typeface="+mn-ea"/>
                <a:cs typeface="+mn-cs"/>
              </a:rPr>
              <a:t> or simple surgical excision, recurrence is rare</a:t>
            </a:r>
          </a:p>
        </p:txBody>
      </p:sp>
      <p:pic>
        <p:nvPicPr>
          <p:cNvPr id="10" name="Picture 3" descr="image24"/>
          <p:cNvPicPr>
            <a:picLocks noChangeAspect="1" noChangeArrowheads="1"/>
          </p:cNvPicPr>
          <p:nvPr/>
        </p:nvPicPr>
        <p:blipFill>
          <a:blip r:embed="rId2" cstate="print"/>
          <a:srcRect b="27405"/>
          <a:stretch>
            <a:fillRect/>
          </a:stretch>
        </p:blipFill>
        <p:spPr>
          <a:xfrm>
            <a:off x="5562600" y="148389"/>
            <a:ext cx="3352800" cy="2823411"/>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762000"/>
            <a:ext cx="8839200" cy="6858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MYOEPITHELIOMA</a:t>
            </a:r>
          </a:p>
        </p:txBody>
      </p:sp>
      <p:sp>
        <p:nvSpPr>
          <p:cNvPr id="5" name="Rectangle 3"/>
          <p:cNvSpPr txBox="1">
            <a:spLocks noChangeArrowheads="1"/>
          </p:cNvSpPr>
          <p:nvPr/>
        </p:nvSpPr>
        <p:spPr>
          <a:xfrm>
            <a:off x="152400" y="1447800"/>
            <a:ext cx="8610600" cy="5257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It is a uncommon salivary gland tumor which accounts for less than</a:t>
            </a:r>
            <a:r>
              <a:rPr kumimoji="0" lang="en-US" sz="2800" b="0" i="0" u="none" strike="noStrike" kern="1200" cap="none" spc="0" normalizeH="0" noProof="0" dirty="0" smtClean="0">
                <a:ln>
                  <a:noFill/>
                </a:ln>
                <a:effectLst/>
                <a:uLnTx/>
                <a:uFillTx/>
                <a:latin typeface="+mn-lt"/>
                <a:ea typeface="+mn-ea"/>
                <a:cs typeface="+mn-cs"/>
              </a:rPr>
              <a:t> 1%</a:t>
            </a:r>
            <a:r>
              <a:rPr kumimoji="0" lang="en-US" sz="2800" b="0" i="0" u="none" strike="noStrike" kern="1200" cap="none" spc="0" normalizeH="0" baseline="0" noProof="0" dirty="0" smtClean="0">
                <a:ln>
                  <a:noFill/>
                </a:ln>
                <a:effectLst/>
                <a:uLnTx/>
                <a:uFillTx/>
                <a:latin typeface="+mn-lt"/>
                <a:ea typeface="+mn-ea"/>
                <a:cs typeface="+mn-cs"/>
              </a:rPr>
              <a:t>of all major and minor salivary gland tumors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It occurs in adults with equal sex distribution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The parotid gland is most commonly involved and the palate is most frequent intra oral site of occurrence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553200"/>
          </a:xfrm>
        </p:spPr>
        <p:txBody>
          <a:bodyPr>
            <a:normAutofit fontScale="92500" lnSpcReduction="20000"/>
          </a:bodyPr>
          <a:lstStyle/>
          <a:p>
            <a:pPr>
              <a:buNone/>
            </a:pPr>
            <a:r>
              <a:rPr lang="en-US" dirty="0" smtClean="0"/>
              <a:t>IV</a:t>
            </a:r>
            <a:r>
              <a:rPr lang="en-US" dirty="0" smtClean="0">
                <a:solidFill>
                  <a:srgbClr val="FF0000"/>
                </a:solidFill>
              </a:rPr>
              <a:t>.  Salivary gland conditions associated with autoimmune diseases</a:t>
            </a:r>
          </a:p>
          <a:p>
            <a:pPr>
              <a:buNone/>
            </a:pPr>
            <a:endParaRPr lang="en-US" dirty="0" smtClean="0"/>
          </a:p>
          <a:p>
            <a:pPr>
              <a:buNone/>
            </a:pPr>
            <a:r>
              <a:rPr lang="en-US" dirty="0" smtClean="0"/>
              <a:t>A. </a:t>
            </a:r>
            <a:r>
              <a:rPr lang="en-US" dirty="0" err="1" smtClean="0"/>
              <a:t>Mikulicz’s</a:t>
            </a:r>
            <a:r>
              <a:rPr lang="en-US" dirty="0" smtClean="0"/>
              <a:t> disease</a:t>
            </a:r>
          </a:p>
          <a:p>
            <a:pPr>
              <a:buNone/>
            </a:pPr>
            <a:r>
              <a:rPr lang="en-US" dirty="0" smtClean="0"/>
              <a:t>B. </a:t>
            </a:r>
            <a:r>
              <a:rPr lang="en-US" dirty="0" err="1" smtClean="0"/>
              <a:t>Sjogren’s</a:t>
            </a:r>
            <a:r>
              <a:rPr lang="en-US" dirty="0" smtClean="0"/>
              <a:t> syndrome</a:t>
            </a:r>
          </a:p>
          <a:p>
            <a:endParaRPr lang="en-US" dirty="0" smtClean="0"/>
          </a:p>
          <a:p>
            <a:pPr>
              <a:buNone/>
            </a:pPr>
            <a:r>
              <a:rPr lang="en-US" dirty="0" smtClean="0"/>
              <a:t>V</a:t>
            </a:r>
            <a:r>
              <a:rPr lang="en-US" dirty="0" smtClean="0">
                <a:solidFill>
                  <a:srgbClr val="FF0000"/>
                </a:solidFill>
              </a:rPr>
              <a:t>. Cysts associated with salivary glands</a:t>
            </a:r>
          </a:p>
          <a:p>
            <a:pPr>
              <a:buNone/>
            </a:pPr>
            <a:endParaRPr lang="en-US" dirty="0" smtClean="0">
              <a:solidFill>
                <a:srgbClr val="FF0000"/>
              </a:solidFill>
            </a:endParaRPr>
          </a:p>
          <a:p>
            <a:pPr>
              <a:buNone/>
            </a:pPr>
            <a:r>
              <a:rPr lang="en-US" dirty="0" smtClean="0"/>
              <a:t>A. Mucous retention cyst</a:t>
            </a:r>
          </a:p>
          <a:p>
            <a:pPr>
              <a:buNone/>
            </a:pPr>
            <a:r>
              <a:rPr lang="en-US" dirty="0" smtClean="0"/>
              <a:t>B. Mucous </a:t>
            </a:r>
            <a:r>
              <a:rPr lang="en-US" dirty="0" err="1" smtClean="0"/>
              <a:t>extravasation</a:t>
            </a:r>
            <a:r>
              <a:rPr lang="en-US" dirty="0" smtClean="0"/>
              <a:t> cyst</a:t>
            </a:r>
          </a:p>
          <a:p>
            <a:pPr>
              <a:buNone/>
            </a:pPr>
            <a:endParaRPr lang="en-US" dirty="0" smtClean="0"/>
          </a:p>
          <a:p>
            <a:pPr>
              <a:buNone/>
            </a:pPr>
            <a:r>
              <a:rPr lang="en-US" dirty="0" smtClean="0"/>
              <a:t>VI. </a:t>
            </a:r>
            <a:r>
              <a:rPr lang="en-US" dirty="0" smtClean="0">
                <a:solidFill>
                  <a:srgbClr val="FF0000"/>
                </a:solidFill>
              </a:rPr>
              <a:t>Miscellaneous</a:t>
            </a:r>
          </a:p>
          <a:p>
            <a:pPr>
              <a:buNone/>
            </a:pPr>
            <a:endParaRPr lang="en-US" dirty="0" smtClean="0">
              <a:solidFill>
                <a:srgbClr val="FF0000"/>
              </a:solidFill>
            </a:endParaRPr>
          </a:p>
          <a:p>
            <a:pPr>
              <a:buNone/>
            </a:pPr>
            <a:r>
              <a:rPr lang="en-US" dirty="0" smtClean="0"/>
              <a:t>A. </a:t>
            </a:r>
            <a:r>
              <a:rPr lang="en-US" dirty="0" err="1" smtClean="0"/>
              <a:t>Sialolithiasis</a:t>
            </a:r>
            <a:endParaRPr lang="en-US" dirty="0" smtClean="0"/>
          </a:p>
          <a:p>
            <a:pPr>
              <a:buNone/>
            </a:pPr>
            <a:r>
              <a:rPr lang="en-US" dirty="0" smtClean="0"/>
              <a:t>B. </a:t>
            </a:r>
            <a:r>
              <a:rPr lang="en-US" dirty="0" err="1" smtClean="0"/>
              <a:t>Necrotising</a:t>
            </a:r>
            <a:r>
              <a:rPr lang="en-US" dirty="0" smtClean="0"/>
              <a:t> </a:t>
            </a:r>
            <a:r>
              <a:rPr lang="en-US" dirty="0" err="1" smtClean="0"/>
              <a:t>sialometaplasia</a:t>
            </a:r>
            <a:endParaRPr lang="en-US" dirty="0" smtClean="0"/>
          </a:p>
          <a:p>
            <a:pPr>
              <a:buNone/>
            </a:pPr>
            <a:r>
              <a:rPr lang="en-US" dirty="0" smtClean="0"/>
              <a:t>C. Radiation induced salivary gland pathology</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029200"/>
          </a:xfrm>
        </p:spPr>
        <p:txBody>
          <a:bodyPr/>
          <a:lstStyle/>
          <a:p>
            <a:pPr>
              <a:lnSpc>
                <a:spcPct val="90000"/>
              </a:lnSpc>
              <a:buNone/>
            </a:pPr>
            <a:r>
              <a:rPr lang="en-US" sz="2400" b="1" dirty="0" err="1" smtClean="0"/>
              <a:t>Histologic</a:t>
            </a:r>
            <a:r>
              <a:rPr lang="en-US" sz="2400" b="1" dirty="0" smtClean="0"/>
              <a:t> feature:</a:t>
            </a:r>
          </a:p>
          <a:p>
            <a:pPr>
              <a:lnSpc>
                <a:spcPct val="90000"/>
              </a:lnSpc>
            </a:pPr>
            <a:endParaRPr lang="en-US" sz="2400" dirty="0" smtClean="0"/>
          </a:p>
          <a:p>
            <a:pPr>
              <a:lnSpc>
                <a:spcPct val="90000"/>
              </a:lnSpc>
            </a:pPr>
            <a:r>
              <a:rPr lang="en-US" sz="2400" dirty="0" smtClean="0"/>
              <a:t> it is composed of spindle shaped or </a:t>
            </a:r>
            <a:r>
              <a:rPr lang="en-US" sz="2400" dirty="0" err="1" smtClean="0"/>
              <a:t>plasmacytoid</a:t>
            </a:r>
            <a:r>
              <a:rPr lang="en-US" sz="2400" dirty="0" smtClean="0"/>
              <a:t>  cells or a combination of two of the cells</a:t>
            </a:r>
          </a:p>
          <a:p>
            <a:pPr>
              <a:lnSpc>
                <a:spcPct val="90000"/>
              </a:lnSpc>
            </a:pPr>
            <a:r>
              <a:rPr lang="en-US" sz="2400" dirty="0" smtClean="0"/>
              <a:t>The cells might be set in a </a:t>
            </a:r>
            <a:r>
              <a:rPr lang="en-US" sz="2400" dirty="0" err="1" smtClean="0"/>
              <a:t>myxomatous</a:t>
            </a:r>
            <a:r>
              <a:rPr lang="en-US" sz="2400" dirty="0" smtClean="0"/>
              <a:t> back ground which varies from scanty to copious </a:t>
            </a:r>
          </a:p>
          <a:p>
            <a:pPr>
              <a:lnSpc>
                <a:spcPct val="90000"/>
              </a:lnSpc>
            </a:pPr>
            <a:r>
              <a:rPr lang="en-US" sz="2400" dirty="0" smtClean="0"/>
              <a:t>Definitive diagnosis lies in the ultra structural identification of </a:t>
            </a:r>
            <a:r>
              <a:rPr lang="en-US" sz="2400" dirty="0" err="1" smtClean="0"/>
              <a:t>myoepithelial</a:t>
            </a:r>
            <a:r>
              <a:rPr lang="en-US" sz="2400" dirty="0" smtClean="0"/>
              <a:t> cells</a:t>
            </a:r>
          </a:p>
          <a:p>
            <a:pPr>
              <a:lnSpc>
                <a:spcPct val="90000"/>
              </a:lnSpc>
            </a:pPr>
            <a:r>
              <a:rPr lang="en-US" sz="2400" dirty="0" smtClean="0"/>
              <a:t>The </a:t>
            </a:r>
            <a:r>
              <a:rPr lang="en-US" sz="2400" dirty="0" err="1" smtClean="0"/>
              <a:t>myoepithelial</a:t>
            </a:r>
            <a:r>
              <a:rPr lang="en-US" sz="2400" dirty="0" smtClean="0"/>
              <a:t> cells exhibit a basal lamina and fine intra </a:t>
            </a:r>
            <a:r>
              <a:rPr lang="en-US" sz="2400" dirty="0" err="1" smtClean="0"/>
              <a:t>cytoplasmic</a:t>
            </a:r>
            <a:r>
              <a:rPr lang="en-US" sz="2400" dirty="0" smtClean="0"/>
              <a:t> filaments, </a:t>
            </a:r>
            <a:r>
              <a:rPr lang="en-US" sz="2400" dirty="0" err="1" smtClean="0"/>
              <a:t>desmosomes</a:t>
            </a:r>
            <a:r>
              <a:rPr lang="en-US" sz="2400" dirty="0" smtClean="0"/>
              <a:t> are</a:t>
            </a:r>
          </a:p>
          <a:p>
            <a:pPr>
              <a:lnSpc>
                <a:spcPct val="90000"/>
              </a:lnSpc>
              <a:buNone/>
            </a:pPr>
            <a:r>
              <a:rPr lang="en-US" sz="2400" dirty="0" smtClean="0"/>
              <a:t> encountered between adjacent cells</a:t>
            </a:r>
          </a:p>
          <a:p>
            <a:endParaRPr lang="en-US" dirty="0"/>
          </a:p>
        </p:txBody>
      </p:sp>
      <p:pic>
        <p:nvPicPr>
          <p:cNvPr id="4" name="Picture 4" descr="image1"/>
          <p:cNvPicPr>
            <a:picLocks noChangeAspect="1" noChangeArrowheads="1"/>
          </p:cNvPicPr>
          <p:nvPr/>
        </p:nvPicPr>
        <p:blipFill>
          <a:blip r:embed="rId2" cstate="print"/>
          <a:srcRect b="25532"/>
          <a:stretch>
            <a:fillRect/>
          </a:stretch>
        </p:blipFill>
        <p:spPr>
          <a:xfrm>
            <a:off x="5638800" y="3940656"/>
            <a:ext cx="3505200" cy="2917344"/>
          </a:xfrm>
          <a:prstGeom prst="rect">
            <a:avLst/>
          </a:prstGeom>
          <a:no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solidFill>
                  <a:srgbClr val="C00000"/>
                </a:solidFill>
              </a:rPr>
              <a:t>SEBACEOUS ADENOMA</a:t>
            </a:r>
            <a:endParaRPr lang="en-US" sz="2800" dirty="0">
              <a:solidFill>
                <a:srgbClr val="C00000"/>
              </a:solidFill>
            </a:endParaRPr>
          </a:p>
        </p:txBody>
      </p:sp>
      <p:sp>
        <p:nvSpPr>
          <p:cNvPr id="3" name="Content Placeholder 2"/>
          <p:cNvSpPr>
            <a:spLocks noGrp="1"/>
          </p:cNvSpPr>
          <p:nvPr>
            <p:ph sz="quarter" idx="1"/>
          </p:nvPr>
        </p:nvSpPr>
        <p:spPr>
          <a:xfrm>
            <a:off x="457200" y="1447800"/>
            <a:ext cx="8229600" cy="4876800"/>
          </a:xfrm>
        </p:spPr>
        <p:txBody>
          <a:bodyPr>
            <a:normAutofit lnSpcReduction="10000"/>
          </a:bodyPr>
          <a:lstStyle/>
          <a:p>
            <a:pPr>
              <a:lnSpc>
                <a:spcPct val="90000"/>
              </a:lnSpc>
            </a:pPr>
            <a:r>
              <a:rPr lang="en-US" sz="2400" dirty="0" smtClean="0"/>
              <a:t>The presence of sebaceous glands has been noted in sub mandibular and parotid salivary glands</a:t>
            </a:r>
          </a:p>
          <a:p>
            <a:pPr>
              <a:lnSpc>
                <a:spcPct val="90000"/>
              </a:lnSpc>
            </a:pPr>
            <a:r>
              <a:rPr lang="en-US" sz="2400" dirty="0" smtClean="0"/>
              <a:t>This particular tissue thought to originate in intra lobular duct, give rise to sebaceous adenoma and other sebaceous neoplasm</a:t>
            </a:r>
          </a:p>
          <a:p>
            <a:pPr>
              <a:lnSpc>
                <a:spcPct val="90000"/>
              </a:lnSpc>
            </a:pPr>
            <a:r>
              <a:rPr lang="en-US" sz="2400" dirty="0" smtClean="0"/>
              <a:t>These are rare lesions composed predominantly of sebaceous glands derived cells; they are well differentiated in the benign form and moderate to poorly differentiated in the malignant form</a:t>
            </a:r>
          </a:p>
          <a:p>
            <a:pPr>
              <a:lnSpc>
                <a:spcPct val="90000"/>
              </a:lnSpc>
            </a:pPr>
            <a:r>
              <a:rPr lang="en-US" sz="2400" dirty="0" smtClean="0"/>
              <a:t>Parotid gland is the site of chief involvement, these lesions may range from a few millimeters to several centimeters in diameter</a:t>
            </a:r>
          </a:p>
          <a:p>
            <a:pPr>
              <a:lnSpc>
                <a:spcPct val="90000"/>
              </a:lnSpc>
            </a:pPr>
            <a:r>
              <a:rPr lang="en-US" sz="2400" dirty="0" err="1" smtClean="0"/>
              <a:t>Parotidectomy</a:t>
            </a:r>
            <a:r>
              <a:rPr lang="en-US" sz="2400" dirty="0" smtClean="0"/>
              <a:t> is the treatment of choice when lesion arise in the gland , surgical excision is used in case of intra oral neoplasm</a:t>
            </a:r>
          </a:p>
          <a:p>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ONCOCYTOMA</a:t>
            </a:r>
            <a:endParaRPr lang="en-US" sz="2800" dirty="0">
              <a:solidFill>
                <a:srgbClr val="C00000"/>
              </a:solidFill>
            </a:endParaRPr>
          </a:p>
        </p:txBody>
      </p:sp>
      <p:sp>
        <p:nvSpPr>
          <p:cNvPr id="3" name="Content Placeholder 2"/>
          <p:cNvSpPr>
            <a:spLocks noGrp="1"/>
          </p:cNvSpPr>
          <p:nvPr>
            <p:ph sz="quarter" idx="1"/>
          </p:nvPr>
        </p:nvSpPr>
        <p:spPr/>
        <p:txBody>
          <a:bodyPr/>
          <a:lstStyle/>
          <a:p>
            <a:pPr>
              <a:lnSpc>
                <a:spcPct val="90000"/>
              </a:lnSpc>
            </a:pPr>
            <a:r>
              <a:rPr lang="en-US" sz="2400" dirty="0" smtClean="0"/>
              <a:t>Also called as </a:t>
            </a:r>
            <a:r>
              <a:rPr lang="en-US" sz="2400" dirty="0" err="1" smtClean="0"/>
              <a:t>oxyphilic</a:t>
            </a:r>
            <a:r>
              <a:rPr lang="en-US" sz="2400" dirty="0" smtClean="0"/>
              <a:t> adenoma, Acidophilic adenoma.</a:t>
            </a:r>
            <a:r>
              <a:rPr lang="en-US" sz="2400" dirty="0" smtClean="0">
                <a:latin typeface="Arial" pitchFamily="34" charset="0"/>
                <a:cs typeface="Arial" pitchFamily="34" charset="0"/>
              </a:rPr>
              <a:t>.</a:t>
            </a:r>
            <a:endParaRPr lang="en-US" sz="2400" dirty="0" smtClean="0"/>
          </a:p>
          <a:p>
            <a:pPr>
              <a:lnSpc>
                <a:spcPct val="90000"/>
              </a:lnSpc>
            </a:pPr>
            <a:r>
              <a:rPr lang="en-US" sz="2400" dirty="0" smtClean="0"/>
              <a:t>It is a small benign lesion which usually occurs in the parotid gland, it does not generally attain great size</a:t>
            </a:r>
          </a:p>
          <a:p>
            <a:pPr>
              <a:lnSpc>
                <a:spcPct val="90000"/>
              </a:lnSpc>
            </a:pPr>
            <a:r>
              <a:rPr lang="en-US" sz="2400" dirty="0" smtClean="0"/>
              <a:t>The name </a:t>
            </a:r>
            <a:r>
              <a:rPr lang="en-US" sz="2400" dirty="0" err="1" smtClean="0"/>
              <a:t>oncocytoma</a:t>
            </a:r>
            <a:r>
              <a:rPr lang="en-US" sz="2400" dirty="0" smtClean="0"/>
              <a:t> is derived from the resemblance of the tumor cells to apparently  normal cells which have been termed to </a:t>
            </a:r>
            <a:r>
              <a:rPr lang="en-US" sz="2400" dirty="0" err="1" smtClean="0"/>
              <a:t>oncocytes</a:t>
            </a:r>
            <a:r>
              <a:rPr lang="en-US" sz="2400" dirty="0" smtClean="0"/>
              <a:t> and which are found in great number of location, including the salivary glands, respiratory tract, breast, thyroid, pancreas</a:t>
            </a:r>
          </a:p>
          <a:p>
            <a:pPr>
              <a:lnSpc>
                <a:spcPct val="90000"/>
              </a:lnSpc>
            </a:pPr>
            <a:r>
              <a:rPr lang="en-US" sz="2400" dirty="0" smtClean="0"/>
              <a:t>These cells are seen in </a:t>
            </a:r>
            <a:r>
              <a:rPr lang="en-US" sz="2400" dirty="0" err="1" smtClean="0"/>
              <a:t>ductal</a:t>
            </a:r>
            <a:r>
              <a:rPr lang="en-US" sz="2400" dirty="0" smtClean="0"/>
              <a:t> lining of glands in elderly persons</a:t>
            </a:r>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lstStyle/>
          <a:p>
            <a:pPr>
              <a:lnSpc>
                <a:spcPct val="90000"/>
              </a:lnSpc>
              <a:buNone/>
            </a:pPr>
            <a:r>
              <a:rPr lang="en-US" b="1" u="sng" dirty="0" smtClean="0">
                <a:solidFill>
                  <a:srgbClr val="C00000"/>
                </a:solidFill>
              </a:rPr>
              <a:t>Clinical features:</a:t>
            </a:r>
          </a:p>
          <a:p>
            <a:pPr>
              <a:lnSpc>
                <a:spcPct val="90000"/>
              </a:lnSpc>
              <a:buNone/>
            </a:pPr>
            <a:endParaRPr lang="en-US" b="1" u="sng" dirty="0" smtClean="0"/>
          </a:p>
          <a:p>
            <a:pPr>
              <a:lnSpc>
                <a:spcPct val="90000"/>
              </a:lnSpc>
            </a:pPr>
            <a:r>
              <a:rPr lang="en-US" dirty="0" smtClean="0"/>
              <a:t> it is more common in women than in men most commonly seen in elderly persons, occasionally these tumor arise before the age of 60yrs </a:t>
            </a:r>
          </a:p>
          <a:p>
            <a:pPr>
              <a:lnSpc>
                <a:spcPct val="90000"/>
              </a:lnSpc>
            </a:pPr>
            <a:r>
              <a:rPr lang="en-US" dirty="0" smtClean="0"/>
              <a:t>The tumor usually measures 3-5cm in diameter and appears as discrete, encapsulated mass which is some times nodular and pain is generally absent</a:t>
            </a:r>
          </a:p>
          <a:p>
            <a:pPr>
              <a:lnSpc>
                <a:spcPct val="90000"/>
              </a:lnSpc>
            </a:pPr>
            <a:r>
              <a:rPr lang="en-US" dirty="0" smtClean="0"/>
              <a:t>A condition called diffuse multi nodular </a:t>
            </a:r>
            <a:r>
              <a:rPr lang="en-US" dirty="0" err="1" smtClean="0"/>
              <a:t>oncocytoma</a:t>
            </a:r>
            <a:r>
              <a:rPr lang="en-US" dirty="0" smtClean="0"/>
              <a:t> or </a:t>
            </a:r>
            <a:r>
              <a:rPr lang="en-US" dirty="0" err="1" smtClean="0"/>
              <a:t>oncocytosis</a:t>
            </a:r>
            <a:r>
              <a:rPr lang="en-US" dirty="0" smtClean="0"/>
              <a:t> of the parotid gland is characterized by nodules of </a:t>
            </a:r>
            <a:r>
              <a:rPr lang="en-US" dirty="0" err="1" smtClean="0"/>
              <a:t>oncocytes</a:t>
            </a:r>
            <a:r>
              <a:rPr lang="en-US" dirty="0" smtClean="0"/>
              <a:t> which involve the entire gland or large portion of it</a:t>
            </a:r>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990600"/>
            <a:ext cx="6248400" cy="5562600"/>
          </a:xfrm>
          <a:prstGeom prst="rect">
            <a:avLst/>
          </a:prstGeom>
        </p:spPr>
        <p:txBody>
          <a:bodyPr vert="horz">
            <a:normAutofit/>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kumimoji="0" lang="en-US" sz="2400" b="1" i="0" u="sng" strike="noStrike" kern="1200" cap="none" spc="0" normalizeH="0" baseline="0" noProof="0" dirty="0" err="1" smtClean="0">
                <a:ln>
                  <a:noFill/>
                </a:ln>
                <a:solidFill>
                  <a:srgbClr val="C00000"/>
                </a:solidFill>
                <a:effectLst/>
                <a:uLnTx/>
                <a:uFillTx/>
                <a:latin typeface="+mn-lt"/>
                <a:ea typeface="+mn-ea"/>
                <a:cs typeface="+mn-cs"/>
              </a:rPr>
              <a:t>Histologic</a:t>
            </a:r>
            <a:r>
              <a:rPr kumimoji="0" lang="en-US" sz="2400" b="1" i="0" u="sng" strike="noStrike" kern="1200" cap="none" spc="0" normalizeH="0" baseline="0" noProof="0" dirty="0" smtClean="0">
                <a:ln>
                  <a:noFill/>
                </a:ln>
                <a:solidFill>
                  <a:srgbClr val="C00000"/>
                </a:solidFill>
                <a:effectLst/>
                <a:uLnTx/>
                <a:uFillTx/>
                <a:latin typeface="+mn-lt"/>
                <a:ea typeface="+mn-ea"/>
                <a:cs typeface="+mn-cs"/>
              </a:rPr>
              <a:t> feature</a:t>
            </a:r>
            <a:r>
              <a:rPr kumimoji="0" lang="en-US" sz="2400" b="0" i="0" u="sng" strike="noStrike" kern="1200" cap="none" spc="0" normalizeH="0" baseline="0" noProof="0" dirty="0" smtClean="0">
                <a:ln>
                  <a:noFill/>
                </a:ln>
                <a:solidFill>
                  <a:srgbClr val="C00000"/>
                </a:solidFill>
                <a:effectLst/>
                <a:uLnTx/>
                <a:uFillTx/>
                <a:latin typeface="+mn-lt"/>
                <a:ea typeface="+mn-ea"/>
                <a:cs typeface="+mn-cs"/>
              </a:rPr>
              <a:t>:</a:t>
            </a:r>
            <a:r>
              <a:rPr kumimoji="0" lang="en-US" sz="2400" b="0" i="0" u="none" strike="noStrike" kern="1200" cap="none" spc="0" normalizeH="0" baseline="0" noProof="0" dirty="0" smtClean="0">
                <a:ln>
                  <a:noFill/>
                </a:ln>
                <a:solidFill>
                  <a:srgbClr val="C00000"/>
                </a:solidFill>
                <a:effectLst/>
                <a:uLnTx/>
                <a:uFillTx/>
                <a:latin typeface="+mn-lt"/>
                <a:ea typeface="+mn-ea"/>
                <a:cs typeface="+mn-cs"/>
              </a:rPr>
              <a:t> </a:t>
            </a: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it is characterized by large cells which have an </a:t>
            </a:r>
            <a:r>
              <a:rPr kumimoji="0" lang="en-US" sz="2400" b="0" i="0" u="none" strike="noStrike" kern="1200" cap="none" spc="0" normalizeH="0" baseline="0" noProof="0" dirty="0" err="1" smtClean="0">
                <a:ln>
                  <a:noFill/>
                </a:ln>
                <a:effectLst/>
                <a:uLnTx/>
                <a:uFillTx/>
                <a:latin typeface="+mn-lt"/>
                <a:ea typeface="+mn-ea"/>
                <a:cs typeface="+mn-cs"/>
              </a:rPr>
              <a:t>eosinophilic</a:t>
            </a:r>
            <a:r>
              <a:rPr kumimoji="0" lang="en-US" sz="2400" b="0" i="0" u="none" strike="noStrike" kern="1200" cap="none" spc="0" normalizeH="0" baseline="0" noProof="0" dirty="0" smtClean="0">
                <a:ln>
                  <a:noFill/>
                </a:ln>
                <a:effectLst/>
                <a:uLnTx/>
                <a:uFillTx/>
                <a:latin typeface="+mn-lt"/>
                <a:ea typeface="+mn-ea"/>
                <a:cs typeface="+mn-cs"/>
              </a:rPr>
              <a:t> cytoplasm and distinct cell membrane and tends to be arranged in narrow rows or cords</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These cells occur in sheets and demonstrate an alveolar or lobular pattern</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Lymphoid tissue is frequently present but does not appear to be integral part of the lesion</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Ultra structural studies of parotid </a:t>
            </a:r>
            <a:r>
              <a:rPr kumimoji="0" lang="en-US" sz="2400" b="0" i="0" u="none" strike="noStrike" kern="1200" cap="none" spc="0" normalizeH="0" baseline="0" noProof="0" dirty="0" err="1" smtClean="0">
                <a:ln>
                  <a:noFill/>
                </a:ln>
                <a:effectLst/>
                <a:uLnTx/>
                <a:uFillTx/>
                <a:latin typeface="+mn-lt"/>
                <a:ea typeface="+mn-ea"/>
                <a:cs typeface="+mn-cs"/>
              </a:rPr>
              <a:t>oncocytoma</a:t>
            </a:r>
            <a:r>
              <a:rPr kumimoji="0" lang="en-US" sz="2400" b="0" i="0" u="none" strike="noStrike" kern="1200" cap="none" spc="0" normalizeH="0" baseline="0" noProof="0" dirty="0" smtClean="0">
                <a:ln>
                  <a:noFill/>
                </a:ln>
                <a:effectLst/>
                <a:uLnTx/>
                <a:uFillTx/>
                <a:latin typeface="+mn-lt"/>
                <a:ea typeface="+mn-ea"/>
                <a:cs typeface="+mn-cs"/>
              </a:rPr>
              <a:t>  has shown that the cells are engorged with enlarged and morphologically altered mitochondria</a:t>
            </a:r>
          </a:p>
        </p:txBody>
      </p:sp>
      <p:pic>
        <p:nvPicPr>
          <p:cNvPr id="5" name="Picture 3" descr="oncocytoma-1"/>
          <p:cNvPicPr>
            <a:picLocks noChangeAspect="1" noChangeArrowheads="1"/>
          </p:cNvPicPr>
          <p:nvPr/>
        </p:nvPicPr>
        <p:blipFill>
          <a:blip r:embed="rId2" cstate="print"/>
          <a:srcRect/>
          <a:stretch>
            <a:fillRect/>
          </a:stretch>
        </p:blipFill>
        <p:spPr>
          <a:xfrm>
            <a:off x="6334298" y="0"/>
            <a:ext cx="2809702" cy="2971800"/>
          </a:xfrm>
          <a:prstGeom prst="rect">
            <a:avLst/>
          </a:prstGeom>
          <a:noFill/>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lstStyle/>
          <a:p>
            <a:r>
              <a:rPr lang="en-US" dirty="0" smtClean="0"/>
              <a:t>A variant of </a:t>
            </a:r>
            <a:r>
              <a:rPr lang="en-US" dirty="0" err="1" smtClean="0"/>
              <a:t>oxyphilic</a:t>
            </a:r>
            <a:r>
              <a:rPr lang="en-US" dirty="0" smtClean="0"/>
              <a:t> adenoma is some times seen in intra oral salivary glands, particularly in the buccal mucosa and upper lip, this has been termed as </a:t>
            </a:r>
            <a:r>
              <a:rPr lang="en-US" dirty="0" err="1" smtClean="0"/>
              <a:t>oncocytic</a:t>
            </a:r>
            <a:r>
              <a:rPr lang="en-US" dirty="0" smtClean="0"/>
              <a:t> cyst adenoma</a:t>
            </a:r>
          </a:p>
          <a:p>
            <a:r>
              <a:rPr lang="en-US" dirty="0" smtClean="0"/>
              <a:t>Since it is a tumor like  nodule composed chiefly of numerous dilated duct like or cyst like structures lined with </a:t>
            </a:r>
            <a:r>
              <a:rPr lang="en-US" dirty="0" err="1" smtClean="0"/>
              <a:t>oncocytes</a:t>
            </a:r>
            <a:endParaRPr lang="en-US" dirty="0" smtClean="0"/>
          </a:p>
          <a:p>
            <a:pPr>
              <a:buNone/>
            </a:pPr>
            <a:endParaRPr lang="en-US" dirty="0" smtClean="0"/>
          </a:p>
          <a:p>
            <a:pPr>
              <a:buNone/>
            </a:pPr>
            <a:r>
              <a:rPr lang="en-US" dirty="0" smtClean="0">
                <a:solidFill>
                  <a:srgbClr val="FF0000"/>
                </a:solidFill>
              </a:rPr>
              <a:t>Treatment: </a:t>
            </a:r>
          </a:p>
          <a:p>
            <a:r>
              <a:rPr lang="en-US" dirty="0" smtClean="0"/>
              <a:t>surgical excision and the tumor does not tend to recur. Malignant transformation is un common</a:t>
            </a:r>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solidFill>
                  <a:srgbClr val="C00000"/>
                </a:solidFill>
              </a:rPr>
              <a:t>DUCTAL PAPILLOMA</a:t>
            </a:r>
            <a:endParaRPr lang="en-US" sz="2800" dirty="0">
              <a:solidFill>
                <a:srgbClr val="C00000"/>
              </a:solidFill>
            </a:endParaRPr>
          </a:p>
        </p:txBody>
      </p:sp>
      <p:sp>
        <p:nvSpPr>
          <p:cNvPr id="3" name="Content Placeholder 2"/>
          <p:cNvSpPr>
            <a:spLocks noGrp="1"/>
          </p:cNvSpPr>
          <p:nvPr>
            <p:ph sz="quarter" idx="1"/>
          </p:nvPr>
        </p:nvSpPr>
        <p:spPr/>
        <p:txBody>
          <a:bodyPr>
            <a:normAutofit lnSpcReduction="10000"/>
          </a:bodyPr>
          <a:lstStyle/>
          <a:p>
            <a:pPr>
              <a:lnSpc>
                <a:spcPct val="90000"/>
              </a:lnSpc>
            </a:pPr>
            <a:r>
              <a:rPr lang="en-US" sz="2400" dirty="0" smtClean="0"/>
              <a:t>It is a composite consisting of the </a:t>
            </a:r>
            <a:r>
              <a:rPr lang="en-US" sz="2400" dirty="0" err="1" smtClean="0"/>
              <a:t>sialadenoma</a:t>
            </a:r>
            <a:r>
              <a:rPr lang="en-US" sz="2400" dirty="0" smtClean="0"/>
              <a:t> </a:t>
            </a:r>
            <a:r>
              <a:rPr lang="en-US" sz="2400" dirty="0" err="1" smtClean="0"/>
              <a:t>papilliferum</a:t>
            </a:r>
            <a:r>
              <a:rPr lang="en-US" sz="2400" dirty="0" smtClean="0"/>
              <a:t>, inverted </a:t>
            </a:r>
            <a:r>
              <a:rPr lang="en-US" sz="2400" dirty="0" err="1" smtClean="0"/>
              <a:t>ductal</a:t>
            </a:r>
            <a:r>
              <a:rPr lang="en-US" sz="2400" dirty="0" smtClean="0"/>
              <a:t> </a:t>
            </a:r>
            <a:r>
              <a:rPr lang="en-US" sz="2400" dirty="0" err="1" smtClean="0"/>
              <a:t>papilloma</a:t>
            </a:r>
            <a:r>
              <a:rPr lang="en-US" sz="2400" dirty="0" smtClean="0"/>
              <a:t> and intra </a:t>
            </a:r>
            <a:r>
              <a:rPr lang="en-US" sz="2400" dirty="0" err="1" smtClean="0"/>
              <a:t>ductal</a:t>
            </a:r>
            <a:r>
              <a:rPr lang="en-US" sz="2400" dirty="0" smtClean="0"/>
              <a:t> </a:t>
            </a:r>
            <a:r>
              <a:rPr lang="en-US" sz="2400" dirty="0" err="1" smtClean="0"/>
              <a:t>papilloma</a:t>
            </a:r>
            <a:endParaRPr lang="en-US" sz="2400" dirty="0" smtClean="0"/>
          </a:p>
          <a:p>
            <a:pPr>
              <a:lnSpc>
                <a:spcPct val="90000"/>
              </a:lnSpc>
            </a:pPr>
            <a:r>
              <a:rPr lang="en-US" sz="2400" dirty="0" err="1" smtClean="0"/>
              <a:t>Sialadenoma</a:t>
            </a:r>
            <a:r>
              <a:rPr lang="en-US" sz="2400" dirty="0" smtClean="0"/>
              <a:t> </a:t>
            </a:r>
            <a:r>
              <a:rPr lang="en-US" sz="2400" dirty="0" err="1" smtClean="0"/>
              <a:t>papilliferum</a:t>
            </a:r>
            <a:r>
              <a:rPr lang="en-US" sz="2400" dirty="0" smtClean="0"/>
              <a:t> is an unusual benign salivary gland neoplasm , a distinct entity of minor and major salivary gland origin</a:t>
            </a:r>
          </a:p>
          <a:p>
            <a:pPr>
              <a:lnSpc>
                <a:spcPct val="90000"/>
              </a:lnSpc>
            </a:pPr>
            <a:r>
              <a:rPr lang="en-US" sz="2400" dirty="0" smtClean="0"/>
              <a:t>It presents as a painless </a:t>
            </a:r>
            <a:r>
              <a:rPr lang="en-US" sz="2400" dirty="0" err="1" smtClean="0"/>
              <a:t>exophytic</a:t>
            </a:r>
            <a:r>
              <a:rPr lang="en-US" sz="2400" dirty="0" smtClean="0"/>
              <a:t> papillary lesion </a:t>
            </a:r>
          </a:p>
          <a:p>
            <a:pPr>
              <a:lnSpc>
                <a:spcPct val="90000"/>
              </a:lnSpc>
            </a:pPr>
            <a:r>
              <a:rPr lang="en-US" sz="2400" dirty="0" smtClean="0"/>
              <a:t>Most cases have been reported in males in fifth and eighth decade of life </a:t>
            </a:r>
          </a:p>
          <a:p>
            <a:pPr>
              <a:lnSpc>
                <a:spcPct val="90000"/>
              </a:lnSpc>
            </a:pPr>
            <a:r>
              <a:rPr lang="en-US" sz="2400" dirty="0" smtClean="0"/>
              <a:t>It  is thought to originate from the superficial portion of the salivary gland excretory duct</a:t>
            </a:r>
          </a:p>
          <a:p>
            <a:pPr>
              <a:lnSpc>
                <a:spcPct val="90000"/>
              </a:lnSpc>
            </a:pPr>
            <a:r>
              <a:rPr lang="en-US" sz="2400" dirty="0" smtClean="0"/>
              <a:t>Papillary process develop forming convoluted clefts and spaces</a:t>
            </a:r>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181600"/>
          </a:xfrm>
        </p:spPr>
        <p:txBody>
          <a:bodyPr/>
          <a:lstStyle/>
          <a:p>
            <a:r>
              <a:rPr lang="en-US" sz="2400" dirty="0" smtClean="0"/>
              <a:t>Each papillary projection is lined by a layer of epithelium approximately two to three cell layer cell thick and is supported by a core of fibro vascular tissue </a:t>
            </a:r>
          </a:p>
          <a:p>
            <a:r>
              <a:rPr lang="en-US" sz="2400" dirty="0" smtClean="0"/>
              <a:t>The more superficial portion of the lesion demonstrate a Squamous epithelial lining deeper portion show more </a:t>
            </a:r>
            <a:r>
              <a:rPr lang="en-US" sz="2400" dirty="0" err="1" smtClean="0"/>
              <a:t>cuboidal</a:t>
            </a:r>
            <a:r>
              <a:rPr lang="en-US" sz="2400" dirty="0" smtClean="0"/>
              <a:t> to columnar cells often </a:t>
            </a:r>
            <a:r>
              <a:rPr lang="en-US" sz="2400" dirty="0" err="1" smtClean="0"/>
              <a:t>oncocytic</a:t>
            </a:r>
            <a:r>
              <a:rPr lang="en-US" sz="2400" dirty="0" smtClean="0"/>
              <a:t> appearance</a:t>
            </a:r>
          </a:p>
          <a:p>
            <a:r>
              <a:rPr lang="en-US" sz="2400" dirty="0" smtClean="0"/>
              <a:t>The behavior of this lesion is benign with no reports of malignant transformation.</a:t>
            </a:r>
          </a:p>
          <a:p>
            <a:r>
              <a:rPr lang="en-US" sz="2400" dirty="0" smtClean="0"/>
              <a:t> management is by conservative surgery; there is little chance for recurrence</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181600"/>
          </a:xfrm>
        </p:spPr>
        <p:txBody>
          <a:bodyPr>
            <a:normAutofit lnSpcReduction="10000"/>
          </a:bodyPr>
          <a:lstStyle/>
          <a:p>
            <a:r>
              <a:rPr lang="en-US" sz="2400" dirty="0" smtClean="0"/>
              <a:t>A related papillary lesion of salivary duct origin is the inverted </a:t>
            </a:r>
            <a:r>
              <a:rPr lang="en-US" sz="2400" dirty="0" err="1" smtClean="0"/>
              <a:t>ductal</a:t>
            </a:r>
            <a:r>
              <a:rPr lang="en-US" sz="2400" dirty="0" smtClean="0"/>
              <a:t> </a:t>
            </a:r>
            <a:r>
              <a:rPr lang="en-US" sz="2400" dirty="0" err="1" smtClean="0"/>
              <a:t>papilloma</a:t>
            </a:r>
            <a:endParaRPr lang="en-US" sz="2400" dirty="0" smtClean="0"/>
          </a:p>
          <a:p>
            <a:r>
              <a:rPr lang="en-US" sz="2400" dirty="0" smtClean="0"/>
              <a:t>This is a rare entity of minor salivary gland origin that presents as a nodular sub mucosal mass resembling a </a:t>
            </a:r>
            <a:r>
              <a:rPr lang="en-US" sz="2400" dirty="0" err="1" smtClean="0"/>
              <a:t>fibroma</a:t>
            </a:r>
            <a:r>
              <a:rPr lang="en-US" sz="2400" dirty="0" smtClean="0"/>
              <a:t> or </a:t>
            </a:r>
            <a:r>
              <a:rPr lang="en-US" sz="2400" dirty="0" err="1" smtClean="0"/>
              <a:t>lipoma</a:t>
            </a:r>
            <a:r>
              <a:rPr lang="en-US" sz="2400" dirty="0" smtClean="0"/>
              <a:t>, it is seen in adults and has a equal gender distribution.</a:t>
            </a:r>
          </a:p>
          <a:p>
            <a:endParaRPr lang="en-US" sz="2400" dirty="0" smtClean="0"/>
          </a:p>
          <a:p>
            <a:r>
              <a:rPr lang="en-US" sz="2400" dirty="0" smtClean="0"/>
              <a:t>Intra ducal </a:t>
            </a:r>
            <a:r>
              <a:rPr lang="en-US" sz="2400" dirty="0" err="1" smtClean="0"/>
              <a:t>papilloma</a:t>
            </a:r>
            <a:r>
              <a:rPr lang="en-US" sz="2400" dirty="0" smtClean="0"/>
              <a:t> is a rare lesion arises deeper from the surface with in the </a:t>
            </a:r>
            <a:r>
              <a:rPr lang="en-US" sz="2400" dirty="0" err="1" smtClean="0"/>
              <a:t>ductal</a:t>
            </a:r>
            <a:r>
              <a:rPr lang="en-US" sz="2400" dirty="0" smtClean="0"/>
              <a:t> system, often presenting as a salivary obstructive process.</a:t>
            </a:r>
          </a:p>
          <a:p>
            <a:r>
              <a:rPr lang="en-US" sz="2400" dirty="0" err="1" smtClean="0"/>
              <a:t>Histologically</a:t>
            </a:r>
            <a:r>
              <a:rPr lang="en-US" sz="2400" dirty="0" smtClean="0"/>
              <a:t> a single layer or double layer of </a:t>
            </a:r>
            <a:r>
              <a:rPr lang="en-US" sz="2400" dirty="0" err="1" smtClean="0"/>
              <a:t>cuboidal</a:t>
            </a:r>
            <a:r>
              <a:rPr lang="en-US" sz="2400" dirty="0" smtClean="0"/>
              <a:t> to columnar epithelium covers several papillary folds that project in to a cystic space with no evidence of proliferation in to the wall of cyst.</a:t>
            </a:r>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43712"/>
          </a:xfrm>
        </p:spPr>
        <p:txBody>
          <a:bodyPr>
            <a:normAutofit/>
          </a:bodyPr>
          <a:lstStyle/>
          <a:p>
            <a:r>
              <a:rPr lang="en-US" sz="2800" b="1" dirty="0" smtClean="0">
                <a:solidFill>
                  <a:srgbClr val="C00000"/>
                </a:solidFill>
              </a:rPr>
              <a:t>WARTHIN’S TUMOUR</a:t>
            </a:r>
            <a:endParaRPr lang="en-US" sz="2800" dirty="0">
              <a:solidFill>
                <a:srgbClr val="C00000"/>
              </a:solidFill>
            </a:endParaRPr>
          </a:p>
        </p:txBody>
      </p:sp>
      <p:sp>
        <p:nvSpPr>
          <p:cNvPr id="3" name="Content Placeholder 2"/>
          <p:cNvSpPr>
            <a:spLocks noGrp="1"/>
          </p:cNvSpPr>
          <p:nvPr>
            <p:ph sz="quarter" idx="1"/>
          </p:nvPr>
        </p:nvSpPr>
        <p:spPr/>
        <p:txBody>
          <a:bodyPr/>
          <a:lstStyle/>
          <a:p>
            <a:r>
              <a:rPr lang="en-US" sz="2400" dirty="0" smtClean="0"/>
              <a:t>It is also called as papillary cyst adenoma </a:t>
            </a:r>
            <a:r>
              <a:rPr lang="en-US" sz="2400" dirty="0" err="1" smtClean="0"/>
              <a:t>lymphomatosum</a:t>
            </a:r>
            <a:r>
              <a:rPr lang="en-US" sz="2400" dirty="0" smtClean="0"/>
              <a:t>, </a:t>
            </a:r>
            <a:r>
              <a:rPr lang="en-US" sz="2400" dirty="0" err="1" smtClean="0"/>
              <a:t>Adenolymphoma</a:t>
            </a:r>
            <a:endParaRPr lang="en-US" sz="2400" dirty="0" smtClean="0"/>
          </a:p>
          <a:p>
            <a:r>
              <a:rPr lang="en-US" sz="2400" dirty="0" smtClean="0"/>
              <a:t>It almost occurs exclusively in the parotid gland, occasional cases had been reported in the sub mandibular gland</a:t>
            </a:r>
          </a:p>
          <a:p>
            <a:r>
              <a:rPr lang="en-US" sz="2400" dirty="0" smtClean="0"/>
              <a:t>The intra oral accessory glands are rarely affected.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fontScale="92500" lnSpcReduction="10000"/>
          </a:bodyPr>
          <a:lstStyle/>
          <a:p>
            <a:r>
              <a:rPr lang="en-US" dirty="0" smtClean="0">
                <a:solidFill>
                  <a:srgbClr val="FF0000"/>
                </a:solidFill>
              </a:rPr>
              <a:t>Salivary gland </a:t>
            </a:r>
            <a:r>
              <a:rPr lang="en-US" dirty="0" err="1" smtClean="0">
                <a:solidFill>
                  <a:srgbClr val="FF0000"/>
                </a:solidFill>
              </a:rPr>
              <a:t>neoplasms</a:t>
            </a:r>
            <a:r>
              <a:rPr lang="en-US" dirty="0" smtClean="0">
                <a:solidFill>
                  <a:srgbClr val="FF0000"/>
                </a:solidFill>
              </a:rPr>
              <a:t> </a:t>
            </a:r>
          </a:p>
          <a:p>
            <a:pPr>
              <a:buNone/>
            </a:pPr>
            <a:endParaRPr lang="en-US" dirty="0" smtClean="0">
              <a:solidFill>
                <a:srgbClr val="FF0000"/>
              </a:solidFill>
            </a:endParaRPr>
          </a:p>
          <a:p>
            <a:pPr>
              <a:buNone/>
            </a:pPr>
            <a:r>
              <a:rPr lang="en-US" dirty="0" smtClean="0">
                <a:solidFill>
                  <a:srgbClr val="FF0000"/>
                </a:solidFill>
              </a:rPr>
              <a:t>I.  Adenomas</a:t>
            </a:r>
          </a:p>
          <a:p>
            <a:pPr>
              <a:buNone/>
            </a:pPr>
            <a:r>
              <a:rPr lang="en-US" dirty="0" smtClean="0"/>
              <a:t>A. </a:t>
            </a:r>
            <a:r>
              <a:rPr lang="en-US" dirty="0" err="1" smtClean="0"/>
              <a:t>Pleomorphic</a:t>
            </a:r>
            <a:r>
              <a:rPr lang="en-US" dirty="0" smtClean="0"/>
              <a:t> Adenomas</a:t>
            </a:r>
          </a:p>
          <a:p>
            <a:pPr>
              <a:buNone/>
            </a:pPr>
            <a:r>
              <a:rPr lang="en-US" dirty="0" smtClean="0"/>
              <a:t>B. </a:t>
            </a:r>
            <a:r>
              <a:rPr lang="en-US" dirty="0" err="1" smtClean="0"/>
              <a:t>Monomorphic</a:t>
            </a:r>
            <a:r>
              <a:rPr lang="en-US" dirty="0" smtClean="0"/>
              <a:t> Adenomas</a:t>
            </a:r>
          </a:p>
          <a:p>
            <a:r>
              <a:rPr lang="en-US" dirty="0" err="1" smtClean="0"/>
              <a:t>Myoepithelioma</a:t>
            </a:r>
            <a:endParaRPr lang="en-US" dirty="0" smtClean="0"/>
          </a:p>
          <a:p>
            <a:r>
              <a:rPr lang="en-US" dirty="0" smtClean="0"/>
              <a:t>Basal cell adenoma</a:t>
            </a:r>
          </a:p>
          <a:p>
            <a:r>
              <a:rPr lang="en-US" dirty="0" err="1" smtClean="0"/>
              <a:t>Warthin’s</a:t>
            </a:r>
            <a:r>
              <a:rPr lang="en-US" dirty="0" smtClean="0"/>
              <a:t> tumor</a:t>
            </a:r>
          </a:p>
          <a:p>
            <a:r>
              <a:rPr lang="en-US" dirty="0" err="1" smtClean="0"/>
              <a:t>Oncocytoma</a:t>
            </a:r>
            <a:endParaRPr lang="en-US" dirty="0" smtClean="0"/>
          </a:p>
          <a:p>
            <a:r>
              <a:rPr lang="en-US" dirty="0" err="1" smtClean="0"/>
              <a:t>Canalicular</a:t>
            </a:r>
            <a:r>
              <a:rPr lang="en-US" dirty="0" smtClean="0"/>
              <a:t> adenoma</a:t>
            </a:r>
          </a:p>
          <a:p>
            <a:r>
              <a:rPr lang="en-US" dirty="0" smtClean="0"/>
              <a:t>Sebaceous adenoma</a:t>
            </a:r>
          </a:p>
          <a:p>
            <a:r>
              <a:rPr lang="en-US" dirty="0" err="1" smtClean="0"/>
              <a:t>Ductal</a:t>
            </a:r>
            <a:r>
              <a:rPr lang="en-US" dirty="0" smtClean="0"/>
              <a:t> </a:t>
            </a:r>
            <a:r>
              <a:rPr lang="en-US" dirty="0" err="1" smtClean="0"/>
              <a:t>papilloma</a:t>
            </a:r>
            <a:endParaRPr lang="en-US" dirty="0" smtClean="0"/>
          </a:p>
          <a:p>
            <a:r>
              <a:rPr lang="en-US" dirty="0" err="1" smtClean="0"/>
              <a:t>Intraductal</a:t>
            </a:r>
            <a:r>
              <a:rPr lang="en-US" dirty="0" smtClean="0"/>
              <a:t> </a:t>
            </a:r>
            <a:r>
              <a:rPr lang="en-US" dirty="0" err="1" smtClean="0"/>
              <a:t>papilloma</a:t>
            </a:r>
            <a:r>
              <a:rPr lang="en-US" dirty="0" smtClean="0"/>
              <a:t> </a:t>
            </a:r>
          </a:p>
          <a:p>
            <a:endParaRPr lang="en-US" dirty="0"/>
          </a:p>
        </p:txBody>
      </p:sp>
      <p:sp>
        <p:nvSpPr>
          <p:cNvPr id="4" name="TextBox 3"/>
          <p:cNvSpPr txBox="1"/>
          <p:nvPr/>
        </p:nvSpPr>
        <p:spPr>
          <a:xfrm>
            <a:off x="4800600" y="609600"/>
            <a:ext cx="2971800" cy="584775"/>
          </a:xfrm>
          <a:prstGeom prst="rect">
            <a:avLst/>
          </a:prstGeom>
          <a:noFill/>
        </p:spPr>
        <p:txBody>
          <a:bodyPr wrap="square" rtlCol="0">
            <a:spAutoFit/>
          </a:bodyPr>
          <a:lstStyle/>
          <a:p>
            <a:r>
              <a:rPr lang="en-US" sz="3200" dirty="0" smtClean="0"/>
              <a:t>WHO 1991</a:t>
            </a:r>
            <a:endParaRPr lang="en-US" sz="32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normAutofit/>
          </a:bodyPr>
          <a:lstStyle/>
          <a:p>
            <a:pPr>
              <a:lnSpc>
                <a:spcPct val="90000"/>
              </a:lnSpc>
              <a:buNone/>
            </a:pPr>
            <a:r>
              <a:rPr lang="en-US" sz="2800" u="sng" dirty="0" smtClean="0">
                <a:solidFill>
                  <a:srgbClr val="C00000"/>
                </a:solidFill>
              </a:rPr>
              <a:t>Clinical features</a:t>
            </a:r>
            <a:r>
              <a:rPr lang="en-US" sz="2800" u="sng" dirty="0" smtClean="0"/>
              <a:t>: </a:t>
            </a:r>
          </a:p>
          <a:p>
            <a:pPr>
              <a:lnSpc>
                <a:spcPct val="90000"/>
              </a:lnSpc>
              <a:buNone/>
            </a:pPr>
            <a:endParaRPr lang="en-US" sz="2800" u="sng" dirty="0" smtClean="0"/>
          </a:p>
          <a:p>
            <a:pPr>
              <a:lnSpc>
                <a:spcPct val="90000"/>
              </a:lnSpc>
            </a:pPr>
            <a:r>
              <a:rPr lang="en-US" sz="2400" dirty="0" smtClean="0"/>
              <a:t> It exhibits a definite predilection for men, seen between the age of 40-70 years with an average duration of symptoms of three years .</a:t>
            </a:r>
          </a:p>
          <a:p>
            <a:pPr>
              <a:lnSpc>
                <a:spcPct val="90000"/>
              </a:lnSpc>
            </a:pPr>
            <a:endParaRPr lang="en-US" sz="2400" dirty="0" smtClean="0"/>
          </a:p>
          <a:p>
            <a:pPr>
              <a:lnSpc>
                <a:spcPct val="90000"/>
              </a:lnSpc>
            </a:pPr>
            <a:r>
              <a:rPr lang="en-US" sz="2400" dirty="0" smtClean="0"/>
              <a:t>The tumor is generally superficial, lying just beneath the parotid capsule or protruding through it.</a:t>
            </a:r>
          </a:p>
          <a:p>
            <a:pPr>
              <a:lnSpc>
                <a:spcPct val="90000"/>
              </a:lnSpc>
              <a:buNone/>
            </a:pPr>
            <a:endParaRPr lang="en-US" sz="2400" dirty="0" smtClean="0"/>
          </a:p>
          <a:p>
            <a:pPr>
              <a:lnSpc>
                <a:spcPct val="90000"/>
              </a:lnSpc>
            </a:pPr>
            <a:r>
              <a:rPr lang="en-US" sz="2400" dirty="0" smtClean="0"/>
              <a:t>It seldom attains a size exceeding 3-4cm in diameter it is not painful, is firm to palpation and is clinically in distinguishable from other benign lesions of the parotid gland</a:t>
            </a:r>
          </a:p>
          <a:p>
            <a:pPr>
              <a:lnSpc>
                <a:spcPct val="90000"/>
              </a:lnSpc>
            </a:pPr>
            <a:endParaRPr lang="en-US" sz="2400" dirty="0" smtClean="0"/>
          </a:p>
          <a:p>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a:bodyPr>
          <a:lstStyle/>
          <a:p>
            <a:pPr>
              <a:lnSpc>
                <a:spcPct val="90000"/>
              </a:lnSpc>
              <a:buNone/>
            </a:pPr>
            <a:r>
              <a:rPr lang="en-US" sz="2400" b="1" u="sng" dirty="0" err="1" smtClean="0">
                <a:solidFill>
                  <a:srgbClr val="C00000"/>
                </a:solidFill>
              </a:rPr>
              <a:t>Histologic</a:t>
            </a:r>
            <a:r>
              <a:rPr lang="en-US" sz="2400" b="1" u="sng" dirty="0" smtClean="0">
                <a:solidFill>
                  <a:srgbClr val="C00000"/>
                </a:solidFill>
              </a:rPr>
              <a:t> Feature</a:t>
            </a:r>
            <a:r>
              <a:rPr lang="en-US" sz="2400" b="1" u="sng" dirty="0" smtClean="0"/>
              <a:t>:</a:t>
            </a:r>
            <a:r>
              <a:rPr lang="en-US" sz="2400" dirty="0" smtClean="0"/>
              <a:t> </a:t>
            </a:r>
          </a:p>
          <a:p>
            <a:pPr>
              <a:lnSpc>
                <a:spcPct val="90000"/>
              </a:lnSpc>
            </a:pPr>
            <a:r>
              <a:rPr lang="en-US" sz="2400" dirty="0" smtClean="0"/>
              <a:t>This tumor is made up of two histological components: epithelial and lymphoid tissue </a:t>
            </a:r>
          </a:p>
          <a:p>
            <a:pPr>
              <a:lnSpc>
                <a:spcPct val="90000"/>
              </a:lnSpc>
            </a:pPr>
            <a:r>
              <a:rPr lang="en-US" sz="2400" dirty="0" smtClean="0"/>
              <a:t>As the name indicated that the lesion is essentially an adenoma exhibiting cyst formation, with papillary projection in to the cystic spaces and a lymphoid matrix showing germinal centers</a:t>
            </a:r>
          </a:p>
          <a:p>
            <a:pPr>
              <a:lnSpc>
                <a:spcPct val="90000"/>
              </a:lnSpc>
            </a:pPr>
            <a:r>
              <a:rPr lang="en-US" sz="2400" dirty="0" smtClean="0"/>
              <a:t>The epithelial cells covering the papillary projections are columnar or </a:t>
            </a:r>
            <a:r>
              <a:rPr lang="en-US" sz="2400" dirty="0" err="1" smtClean="0"/>
              <a:t>cuboidal</a:t>
            </a:r>
            <a:r>
              <a:rPr lang="en-US" sz="2400" dirty="0" smtClean="0"/>
              <a:t> cells usually arranged in two rows although the inner layer may be several cells thick</a:t>
            </a:r>
          </a:p>
          <a:p>
            <a:pPr>
              <a:lnSpc>
                <a:spcPct val="90000"/>
              </a:lnSpc>
            </a:pPr>
            <a:r>
              <a:rPr lang="en-US" sz="2400" dirty="0" smtClean="0"/>
              <a:t>These cells are </a:t>
            </a:r>
            <a:r>
              <a:rPr lang="en-US" sz="2400" dirty="0" err="1" smtClean="0"/>
              <a:t>eosinophilic</a:t>
            </a:r>
            <a:r>
              <a:rPr lang="en-US" sz="2400" dirty="0" smtClean="0"/>
              <a:t>, containing hyper chromatic or </a:t>
            </a:r>
            <a:r>
              <a:rPr lang="en-US" sz="2400" dirty="0" err="1" smtClean="0"/>
              <a:t>pyknotic</a:t>
            </a:r>
            <a:r>
              <a:rPr lang="en-US" sz="2400" dirty="0" smtClean="0"/>
              <a:t> nuclei and vast number of mitochondria</a:t>
            </a:r>
          </a:p>
          <a:p>
            <a:pPr>
              <a:lnSpc>
                <a:spcPct val="90000"/>
              </a:lnSpc>
            </a:pPr>
            <a:r>
              <a:rPr lang="en-US" sz="2400" dirty="0" smtClean="0"/>
              <a:t>There is frequently an </a:t>
            </a:r>
            <a:r>
              <a:rPr lang="en-US" sz="2400" dirty="0" err="1" smtClean="0"/>
              <a:t>eosinophilic</a:t>
            </a:r>
            <a:r>
              <a:rPr lang="en-US" sz="2400" dirty="0" smtClean="0"/>
              <a:t> coagulum present with in the cystic spaces, which appear as a chocolate colored fluid in the gross specimen</a:t>
            </a:r>
          </a:p>
          <a:p>
            <a:pPr>
              <a:lnSpc>
                <a:spcPct val="90000"/>
              </a:lnSpc>
            </a:pPr>
            <a:endParaRPr lang="en-US" sz="2400" dirty="0" smtClean="0"/>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90600"/>
            <a:ext cx="8077200" cy="4413516"/>
          </a:xfrm>
          <a:prstGeom prst="rect">
            <a:avLst/>
          </a:prstGeom>
        </p:spPr>
        <p:txBody>
          <a:bodyPr wrap="square">
            <a:spAutoFit/>
          </a:bodyPr>
          <a:lstStyle/>
          <a:p>
            <a:pPr>
              <a:lnSpc>
                <a:spcPct val="90000"/>
              </a:lnSpc>
            </a:pPr>
            <a:r>
              <a:rPr lang="en-US" sz="2400" dirty="0" smtClean="0"/>
              <a:t>The abundant lymphoid component may represent the normal lymphoid tissue of the lymph node within which the tumor developed or it may actually represent a reactive cellular infiltrate which involves both cellular and </a:t>
            </a:r>
            <a:r>
              <a:rPr lang="en-US" sz="2400" dirty="0" err="1" smtClean="0"/>
              <a:t>humoral</a:t>
            </a:r>
            <a:r>
              <a:rPr lang="en-US" sz="2400" dirty="0" smtClean="0"/>
              <a:t> mechanism.</a:t>
            </a:r>
          </a:p>
          <a:p>
            <a:pPr>
              <a:lnSpc>
                <a:spcPct val="90000"/>
              </a:lnSpc>
            </a:pPr>
            <a:endParaRPr lang="en-US" sz="2400" dirty="0" smtClean="0"/>
          </a:p>
          <a:p>
            <a:pPr>
              <a:lnSpc>
                <a:spcPct val="90000"/>
              </a:lnSpc>
            </a:pPr>
            <a:r>
              <a:rPr lang="en-US" sz="2400" dirty="0" smtClean="0">
                <a:solidFill>
                  <a:srgbClr val="C00000"/>
                </a:solidFill>
              </a:rPr>
              <a:t>Treatment:</a:t>
            </a:r>
          </a:p>
          <a:p>
            <a:pPr>
              <a:lnSpc>
                <a:spcPct val="90000"/>
              </a:lnSpc>
            </a:pPr>
            <a:r>
              <a:rPr lang="en-US" sz="2400" dirty="0" smtClean="0"/>
              <a:t> </a:t>
            </a:r>
          </a:p>
          <a:p>
            <a:pPr>
              <a:lnSpc>
                <a:spcPct val="90000"/>
              </a:lnSpc>
              <a:buFont typeface="Arial" pitchFamily="34" charset="0"/>
              <a:buChar char="•"/>
            </a:pPr>
            <a:r>
              <a:rPr lang="en-US" sz="2400" dirty="0" smtClean="0"/>
              <a:t> the accepted treatment of papillary cyst adenoma is surgical excision </a:t>
            </a:r>
          </a:p>
          <a:p>
            <a:pPr>
              <a:lnSpc>
                <a:spcPct val="90000"/>
              </a:lnSpc>
              <a:buFont typeface="Arial" pitchFamily="34" charset="0"/>
              <a:buChar char="•"/>
            </a:pPr>
            <a:r>
              <a:rPr lang="en-US" sz="2400" dirty="0" smtClean="0"/>
              <a:t> These tumors are well encapsulated and seldom recur after removal  </a:t>
            </a:r>
          </a:p>
          <a:p>
            <a:pPr>
              <a:lnSpc>
                <a:spcPct val="90000"/>
              </a:lnSpc>
              <a:buFont typeface="Arial" pitchFamily="34" charset="0"/>
              <a:buChar char="•"/>
            </a:pPr>
            <a:r>
              <a:rPr lang="en-US" sz="2400" dirty="0" smtClean="0"/>
              <a:t> Malignant transformation is exceedingly rare in either the epithelial or lymphoid component</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lnSpc>
                <a:spcPct val="90000"/>
              </a:lnSpc>
              <a:buNone/>
            </a:pPr>
            <a:r>
              <a:rPr lang="en-US" b="1" dirty="0" err="1" smtClean="0">
                <a:solidFill>
                  <a:srgbClr val="C00000"/>
                </a:solidFill>
                <a:cs typeface="Arial" pitchFamily="34" charset="0"/>
              </a:rPr>
              <a:t>Hemangiomas</a:t>
            </a:r>
            <a:r>
              <a:rPr lang="en-US" b="1" dirty="0" smtClean="0">
                <a:solidFill>
                  <a:srgbClr val="C00000"/>
                </a:solidFill>
                <a:cs typeface="Arial" pitchFamily="34" charset="0"/>
              </a:rPr>
              <a:t> </a:t>
            </a:r>
          </a:p>
          <a:p>
            <a:pPr>
              <a:lnSpc>
                <a:spcPct val="90000"/>
              </a:lnSpc>
              <a:buNone/>
            </a:pPr>
            <a:endParaRPr lang="en-US" b="1" dirty="0" smtClean="0">
              <a:cs typeface="Arial" pitchFamily="34" charset="0"/>
            </a:endParaRPr>
          </a:p>
          <a:p>
            <a:pPr>
              <a:lnSpc>
                <a:spcPct val="90000"/>
              </a:lnSpc>
            </a:pPr>
            <a:r>
              <a:rPr lang="en-US" sz="2400" dirty="0" smtClean="0">
                <a:cs typeface="Arial" pitchFamily="34" charset="0"/>
              </a:rPr>
              <a:t>These are vascular tumors directly involving the parotid and sub mandibular glands.</a:t>
            </a:r>
          </a:p>
          <a:p>
            <a:pPr>
              <a:lnSpc>
                <a:spcPct val="90000"/>
              </a:lnSpc>
              <a:buNone/>
            </a:pPr>
            <a:r>
              <a:rPr lang="en-US" sz="2400" dirty="0" smtClean="0">
                <a:cs typeface="Arial" pitchFamily="34" charset="0"/>
              </a:rPr>
              <a:t> </a:t>
            </a:r>
          </a:p>
          <a:p>
            <a:pPr>
              <a:lnSpc>
                <a:spcPct val="90000"/>
              </a:lnSpc>
            </a:pPr>
            <a:r>
              <a:rPr lang="en-US" sz="2400" dirty="0" smtClean="0">
                <a:cs typeface="Arial" pitchFamily="34" charset="0"/>
              </a:rPr>
              <a:t>Two forms of </a:t>
            </a:r>
            <a:r>
              <a:rPr lang="en-US" sz="2400" dirty="0" err="1" smtClean="0">
                <a:cs typeface="Arial" pitchFamily="34" charset="0"/>
              </a:rPr>
              <a:t>hemangiomas</a:t>
            </a:r>
            <a:r>
              <a:rPr lang="en-US" sz="2400" dirty="0" smtClean="0">
                <a:cs typeface="Arial" pitchFamily="34" charset="0"/>
              </a:rPr>
              <a:t>, capillary and cavernous, may develop in the major salivary glands.</a:t>
            </a:r>
          </a:p>
          <a:p>
            <a:pPr>
              <a:lnSpc>
                <a:spcPct val="90000"/>
              </a:lnSpc>
            </a:pPr>
            <a:endParaRPr lang="en-US" sz="2400" dirty="0" smtClean="0">
              <a:cs typeface="Arial" pitchFamily="34" charset="0"/>
            </a:endParaRPr>
          </a:p>
          <a:p>
            <a:pPr>
              <a:lnSpc>
                <a:spcPct val="90000"/>
              </a:lnSpc>
            </a:pPr>
            <a:r>
              <a:rPr lang="en-US" sz="2400" dirty="0" smtClean="0">
                <a:cs typeface="Arial" pitchFamily="34" charset="0"/>
              </a:rPr>
              <a:t> The capillary type is the most prevalent tumor of the parotid gland in the first year of life. </a:t>
            </a:r>
          </a:p>
          <a:p>
            <a:pPr>
              <a:lnSpc>
                <a:spcPct val="90000"/>
              </a:lnSpc>
              <a:buNone/>
            </a:pPr>
            <a:endParaRPr lang="en-US" sz="2400" dirty="0" smtClean="0">
              <a:cs typeface="Arial" pitchFamily="34" charset="0"/>
            </a:endParaRPr>
          </a:p>
          <a:p>
            <a:pPr>
              <a:lnSpc>
                <a:spcPct val="90000"/>
              </a:lnSpc>
            </a:pPr>
            <a:r>
              <a:rPr lang="en-US" sz="2400" dirty="0" smtClean="0">
                <a:cs typeface="Arial" pitchFamily="34" charset="0"/>
              </a:rPr>
              <a:t>Capillary </a:t>
            </a:r>
            <a:r>
              <a:rPr lang="en-US" sz="2400" dirty="0" err="1" smtClean="0">
                <a:cs typeface="Arial" pitchFamily="34" charset="0"/>
              </a:rPr>
              <a:t>hemangiomas</a:t>
            </a:r>
            <a:r>
              <a:rPr lang="en-US" sz="2400" dirty="0" smtClean="0">
                <a:cs typeface="Arial" pitchFamily="34" charset="0"/>
              </a:rPr>
              <a:t> are rapidly growing masses of variable consistency. </a:t>
            </a:r>
          </a:p>
          <a:p>
            <a:pPr>
              <a:lnSpc>
                <a:spcPct val="90000"/>
              </a:lnSpc>
              <a:buNone/>
            </a:pPr>
            <a:endParaRPr lang="en-US" sz="2400" dirty="0" smtClean="0"/>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400" dirty="0" smtClean="0">
                <a:cs typeface="Arial" pitchFamily="34" charset="0"/>
              </a:rPr>
              <a:t>These </a:t>
            </a:r>
            <a:r>
              <a:rPr lang="en-US" sz="2400" dirty="0" err="1" smtClean="0">
                <a:cs typeface="Arial" pitchFamily="34" charset="0"/>
              </a:rPr>
              <a:t>hemangiomas</a:t>
            </a:r>
            <a:r>
              <a:rPr lang="en-US" sz="2400" dirty="0" smtClean="0">
                <a:cs typeface="Arial" pitchFamily="34" charset="0"/>
              </a:rPr>
              <a:t> lack a capsule and are formed by purple, spongy, lobular masses that infiltrate salivary gland tissue. </a:t>
            </a:r>
          </a:p>
          <a:p>
            <a:pPr>
              <a:buNone/>
            </a:pPr>
            <a:endParaRPr lang="en-US" sz="2400" dirty="0" smtClean="0">
              <a:cs typeface="Arial" pitchFamily="34" charset="0"/>
            </a:endParaRPr>
          </a:p>
          <a:p>
            <a:r>
              <a:rPr lang="en-US" sz="2400" dirty="0" smtClean="0">
                <a:cs typeface="Arial" pitchFamily="34" charset="0"/>
              </a:rPr>
              <a:t>Cavernous </a:t>
            </a:r>
            <a:r>
              <a:rPr lang="en-US" sz="2400" dirty="0" err="1" smtClean="0">
                <a:cs typeface="Arial" pitchFamily="34" charset="0"/>
              </a:rPr>
              <a:t>hemangiomas</a:t>
            </a:r>
            <a:r>
              <a:rPr lang="en-US" sz="2400" dirty="0" smtClean="0">
                <a:cs typeface="Arial" pitchFamily="34" charset="0"/>
              </a:rPr>
              <a:t>, which present in an older age group, rarely show spontaneous regression and present a difficult management problem. </a:t>
            </a:r>
          </a:p>
          <a:p>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sz="quarter" idx="1"/>
          </p:nvPr>
        </p:nvSpPr>
        <p:spPr>
          <a:xfrm>
            <a:off x="228600" y="304800"/>
            <a:ext cx="8686800" cy="6324600"/>
          </a:xfrm>
        </p:spPr>
        <p:txBody>
          <a:bodyPr/>
          <a:lstStyle/>
          <a:p>
            <a:pPr eaLnBrk="1" hangingPunct="1">
              <a:buNone/>
            </a:pPr>
            <a:r>
              <a:rPr lang="en-US" sz="2800" b="1" dirty="0" smtClean="0">
                <a:solidFill>
                  <a:srgbClr val="C00000"/>
                </a:solidFill>
              </a:rPr>
              <a:t>Malignant </a:t>
            </a:r>
            <a:r>
              <a:rPr lang="en-US" sz="2800" b="1" dirty="0" err="1" smtClean="0">
                <a:solidFill>
                  <a:srgbClr val="C00000"/>
                </a:solidFill>
              </a:rPr>
              <a:t>Pleomorphic</a:t>
            </a:r>
            <a:r>
              <a:rPr lang="en-US" sz="2800" b="1" dirty="0" smtClean="0">
                <a:solidFill>
                  <a:srgbClr val="C00000"/>
                </a:solidFill>
              </a:rPr>
              <a:t> Adenoma: (Malignant mixed tumor, Carcinoma ex </a:t>
            </a:r>
            <a:r>
              <a:rPr lang="en-US" sz="2800" b="1" dirty="0" err="1" smtClean="0">
                <a:solidFill>
                  <a:srgbClr val="C00000"/>
                </a:solidFill>
              </a:rPr>
              <a:t>pleomorphic</a:t>
            </a:r>
            <a:r>
              <a:rPr lang="en-US" sz="2800" b="1" dirty="0" smtClean="0">
                <a:solidFill>
                  <a:srgbClr val="C00000"/>
                </a:solidFill>
              </a:rPr>
              <a:t> </a:t>
            </a:r>
            <a:r>
              <a:rPr lang="en-US" sz="2800" b="1" dirty="0" err="1" smtClean="0">
                <a:solidFill>
                  <a:srgbClr val="C00000"/>
                </a:solidFill>
              </a:rPr>
              <a:t>aenoma</a:t>
            </a:r>
            <a:r>
              <a:rPr lang="en-US" sz="2800" b="1" dirty="0" smtClean="0">
                <a:solidFill>
                  <a:srgbClr val="C00000"/>
                </a:solidFill>
              </a:rPr>
              <a:t>)</a:t>
            </a:r>
          </a:p>
          <a:p>
            <a:pPr eaLnBrk="1" hangingPunct="1">
              <a:buFontTx/>
              <a:buNone/>
            </a:pPr>
            <a:endParaRPr lang="en-US" sz="2800" b="1" dirty="0" smtClean="0"/>
          </a:p>
          <a:p>
            <a:pPr eaLnBrk="1" hangingPunct="1"/>
            <a:r>
              <a:rPr lang="en-US" sz="2800" dirty="0" smtClean="0"/>
              <a:t>Occasionally salivary gland tumors occur that appear </a:t>
            </a:r>
            <a:r>
              <a:rPr lang="en-US" sz="2800" dirty="0" err="1" smtClean="0"/>
              <a:t>histologically</a:t>
            </a:r>
            <a:r>
              <a:rPr lang="en-US" sz="2800" dirty="0" smtClean="0"/>
              <a:t> benign and yet have proved metastasis resembling the primary lesion, or resemble the benign </a:t>
            </a:r>
            <a:r>
              <a:rPr lang="en-US" sz="2800" dirty="0" err="1" smtClean="0"/>
              <a:t>pleomorphic</a:t>
            </a:r>
            <a:r>
              <a:rPr lang="en-US" sz="2800" dirty="0" smtClean="0"/>
              <a:t> adenoma, but exhibit </a:t>
            </a:r>
            <a:r>
              <a:rPr lang="en-US" sz="2800" dirty="0" err="1" smtClean="0"/>
              <a:t>cytologically</a:t>
            </a:r>
            <a:r>
              <a:rPr lang="en-US" sz="2800" dirty="0" smtClean="0"/>
              <a:t> malignant areas </a:t>
            </a:r>
          </a:p>
          <a:p>
            <a:pPr eaLnBrk="1" hangingPunct="1"/>
            <a:r>
              <a:rPr lang="en-US" sz="2800" dirty="0" smtClean="0"/>
              <a:t>It is uncertain whether these tumors represent previously benign lesions which have under gone transformation in to malignant tumors or lesions which were malignant from the onset.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sz="quarter" idx="1"/>
          </p:nvPr>
        </p:nvSpPr>
        <p:spPr>
          <a:xfrm>
            <a:off x="228600" y="1295400"/>
            <a:ext cx="8686800" cy="5334000"/>
          </a:xfrm>
        </p:spPr>
        <p:txBody>
          <a:bodyPr/>
          <a:lstStyle/>
          <a:p>
            <a:pPr eaLnBrk="1" hangingPunct="1">
              <a:lnSpc>
                <a:spcPct val="90000"/>
              </a:lnSpc>
            </a:pPr>
            <a:r>
              <a:rPr lang="en-US" sz="2800" dirty="0" smtClean="0"/>
              <a:t> patients with malignant lesion usually give a history of mass which had been present for a number of years, but only recently had shown a remarkably increased growth rate </a:t>
            </a:r>
          </a:p>
          <a:p>
            <a:pPr eaLnBrk="1" hangingPunct="1">
              <a:lnSpc>
                <a:spcPct val="90000"/>
              </a:lnSpc>
            </a:pPr>
            <a:r>
              <a:rPr lang="en-US" sz="2800" dirty="0" smtClean="0"/>
              <a:t>The majority of cases presented initially as malignant tumors with out a history of sudden rapid growth in long standing tumor</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sz="quarter" idx="1"/>
          </p:nvPr>
        </p:nvSpPr>
        <p:spPr>
          <a:xfrm>
            <a:off x="228600" y="990600"/>
            <a:ext cx="8686800" cy="5638800"/>
          </a:xfrm>
        </p:spPr>
        <p:txBody>
          <a:bodyPr>
            <a:normAutofit/>
          </a:bodyPr>
          <a:lstStyle/>
          <a:p>
            <a:pPr eaLnBrk="1" hangingPunct="1">
              <a:lnSpc>
                <a:spcPct val="90000"/>
              </a:lnSpc>
              <a:buNone/>
            </a:pPr>
            <a:r>
              <a:rPr lang="en-US" sz="2800" dirty="0" smtClean="0">
                <a:solidFill>
                  <a:srgbClr val="C00000"/>
                </a:solidFill>
              </a:rPr>
              <a:t>Clinical features</a:t>
            </a:r>
            <a:r>
              <a:rPr lang="en-US" sz="2800" dirty="0" smtClean="0"/>
              <a:t>: </a:t>
            </a:r>
          </a:p>
          <a:p>
            <a:pPr>
              <a:lnSpc>
                <a:spcPct val="90000"/>
              </a:lnSpc>
            </a:pPr>
            <a:r>
              <a:rPr lang="en-US" sz="2800" dirty="0" smtClean="0"/>
              <a:t>there are no obvious clinical differences between the benign and the malignant </a:t>
            </a:r>
            <a:r>
              <a:rPr lang="en-US" sz="2800" dirty="0" err="1" smtClean="0"/>
              <a:t>pleomorphic</a:t>
            </a:r>
            <a:r>
              <a:rPr lang="en-US" sz="2800" dirty="0" smtClean="0"/>
              <a:t> adenoma in many instances </a:t>
            </a:r>
          </a:p>
          <a:p>
            <a:pPr eaLnBrk="1" hangingPunct="1">
              <a:lnSpc>
                <a:spcPct val="90000"/>
              </a:lnSpc>
            </a:pPr>
            <a:r>
              <a:rPr lang="en-US" sz="2800" dirty="0" smtClean="0"/>
              <a:t>the malignant tumors are usually larger than the benign ones</a:t>
            </a:r>
          </a:p>
          <a:p>
            <a:pPr eaLnBrk="1" hangingPunct="1">
              <a:lnSpc>
                <a:spcPct val="90000"/>
              </a:lnSpc>
            </a:pPr>
            <a:r>
              <a:rPr lang="en-US" sz="2800" dirty="0" smtClean="0"/>
              <a:t>There is often fixation of the malignant tumor to under lying structures as well as mucosa </a:t>
            </a:r>
          </a:p>
          <a:p>
            <a:pPr eaLnBrk="1" hangingPunct="1">
              <a:lnSpc>
                <a:spcPct val="90000"/>
              </a:lnSpc>
            </a:pPr>
            <a:r>
              <a:rPr lang="en-US" sz="2800" dirty="0" smtClean="0"/>
              <a:t>Pain is more frequently a feature in the malignant than in the benign </a:t>
            </a:r>
            <a:r>
              <a:rPr lang="en-US" sz="2800" dirty="0" err="1" smtClean="0"/>
              <a:t>pleomorphic</a:t>
            </a:r>
            <a:r>
              <a:rPr lang="en-US" sz="2800" dirty="0" smtClean="0"/>
              <a:t> adenoma</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sz="quarter" idx="1"/>
          </p:nvPr>
        </p:nvSpPr>
        <p:spPr>
          <a:xfrm>
            <a:off x="228600" y="990600"/>
            <a:ext cx="8610600" cy="5638800"/>
          </a:xfrm>
        </p:spPr>
        <p:txBody>
          <a:bodyPr>
            <a:normAutofit/>
          </a:bodyPr>
          <a:lstStyle/>
          <a:p>
            <a:pPr eaLnBrk="1" hangingPunct="1">
              <a:lnSpc>
                <a:spcPct val="90000"/>
              </a:lnSpc>
              <a:buNone/>
            </a:pPr>
            <a:r>
              <a:rPr lang="en-US" b="1" dirty="0" smtClean="0">
                <a:solidFill>
                  <a:srgbClr val="C00000"/>
                </a:solidFill>
              </a:rPr>
              <a:t>Adenoid Cystic Carcinoma</a:t>
            </a:r>
            <a:r>
              <a:rPr lang="en-US" b="1" dirty="0" smtClean="0"/>
              <a:t>:</a:t>
            </a:r>
          </a:p>
          <a:p>
            <a:pPr eaLnBrk="1" hangingPunct="1">
              <a:lnSpc>
                <a:spcPct val="90000"/>
              </a:lnSpc>
              <a:buNone/>
            </a:pPr>
            <a:endParaRPr lang="en-US" b="1" dirty="0" smtClean="0"/>
          </a:p>
          <a:p>
            <a:pPr eaLnBrk="1" hangingPunct="1">
              <a:lnSpc>
                <a:spcPct val="90000"/>
              </a:lnSpc>
            </a:pPr>
            <a:r>
              <a:rPr lang="en-US" sz="2800" dirty="0" smtClean="0">
                <a:cs typeface="Arial" pitchFamily="34" charset="0"/>
              </a:rPr>
              <a:t>Adenoid cystic carcinoma (ACC) is an uncommon form of malignant neoplasm that arises within </a:t>
            </a:r>
            <a:r>
              <a:rPr lang="en-US" sz="2800" dirty="0" err="1" smtClean="0">
                <a:cs typeface="Arial" pitchFamily="34" charset="0"/>
              </a:rPr>
              <a:t>secretory</a:t>
            </a:r>
            <a:r>
              <a:rPr lang="en-US" sz="2800" dirty="0" smtClean="0">
                <a:cs typeface="Arial" pitchFamily="34" charset="0"/>
              </a:rPr>
              <a:t> glands, most commonly the major and minor salivary glands of the head and neck. Other sites of origin include the trachea, </a:t>
            </a:r>
            <a:r>
              <a:rPr lang="en-US" sz="2800" dirty="0" err="1" smtClean="0">
                <a:cs typeface="Arial" pitchFamily="34" charset="0"/>
              </a:rPr>
              <a:t>lacrimal</a:t>
            </a:r>
            <a:r>
              <a:rPr lang="en-US" sz="2800" dirty="0" smtClean="0">
                <a:cs typeface="Arial" pitchFamily="34" charset="0"/>
              </a:rPr>
              <a:t> gland, breast, skin, and vulva. </a:t>
            </a:r>
          </a:p>
          <a:p>
            <a:pPr eaLnBrk="1" hangingPunct="1">
              <a:lnSpc>
                <a:spcPct val="90000"/>
              </a:lnSpc>
            </a:pPr>
            <a:r>
              <a:rPr lang="en-US" sz="2800" dirty="0" smtClean="0">
                <a:cs typeface="Arial" pitchFamily="34" charset="0"/>
              </a:rPr>
              <a:t>The palatal mucosa is the most frequent site of occurrence</a:t>
            </a:r>
          </a:p>
          <a:p>
            <a:pPr eaLnBrk="1" hangingPunct="1">
              <a:lnSpc>
                <a:spcPct val="90000"/>
              </a:lnSpc>
            </a:pPr>
            <a:endParaRPr lang="en-US" sz="2800" dirty="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nSpc>
                <a:spcPct val="90000"/>
              </a:lnSpc>
              <a:buNone/>
            </a:pPr>
            <a:r>
              <a:rPr lang="en-US" sz="2400" dirty="0" smtClean="0">
                <a:solidFill>
                  <a:srgbClr val="C00000"/>
                </a:solidFill>
                <a:cs typeface="Arial" pitchFamily="34" charset="0"/>
              </a:rPr>
              <a:t>Clinical features</a:t>
            </a:r>
            <a:r>
              <a:rPr lang="en-US" sz="2400" dirty="0" smtClean="0">
                <a:cs typeface="Arial" pitchFamily="34" charset="0"/>
              </a:rPr>
              <a:t>:</a:t>
            </a:r>
          </a:p>
          <a:p>
            <a:pPr>
              <a:lnSpc>
                <a:spcPct val="90000"/>
              </a:lnSpc>
            </a:pPr>
            <a:r>
              <a:rPr lang="en-US" sz="2400" dirty="0" smtClean="0">
                <a:cs typeface="Arial" pitchFamily="34" charset="0"/>
              </a:rPr>
              <a:t> it occurs most commonly in fifth and sixth decade of life.</a:t>
            </a:r>
          </a:p>
          <a:p>
            <a:pPr>
              <a:lnSpc>
                <a:spcPct val="90000"/>
              </a:lnSpc>
            </a:pPr>
            <a:r>
              <a:rPr lang="en-US" sz="2400" dirty="0" smtClean="0">
                <a:cs typeface="Arial" pitchFamily="34" charset="0"/>
              </a:rPr>
              <a:t>Many of the patients exhibit clinical manifestations of a typical malignant salivary gland tumor.</a:t>
            </a:r>
          </a:p>
          <a:p>
            <a:r>
              <a:rPr lang="en-US" sz="2400" dirty="0" smtClean="0"/>
              <a:t>Early local pain, facial nerve paralysis in the case of parotid tumors, fixation to the deeper structure and local invasion </a:t>
            </a:r>
          </a:p>
          <a:p>
            <a:r>
              <a:rPr lang="en-US" sz="2400" dirty="0" smtClean="0"/>
              <a:t>Some of these lesions, particularly the intra oral ones exhibit surface ulceration</a:t>
            </a:r>
          </a:p>
          <a:p>
            <a:pPr>
              <a:lnSpc>
                <a:spcPct val="90000"/>
              </a:lnSpc>
            </a:pPr>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19800"/>
          </a:xfrm>
        </p:spPr>
        <p:txBody>
          <a:bodyPr>
            <a:normAutofit lnSpcReduction="10000"/>
          </a:bodyPr>
          <a:lstStyle/>
          <a:p>
            <a:r>
              <a:rPr lang="en-US" dirty="0" err="1" smtClean="0"/>
              <a:t>Mucinous</a:t>
            </a:r>
            <a:r>
              <a:rPr lang="en-US" dirty="0" smtClean="0"/>
              <a:t> </a:t>
            </a:r>
            <a:r>
              <a:rPr lang="en-US" dirty="0" err="1" smtClean="0"/>
              <a:t>cystadenoma</a:t>
            </a:r>
            <a:endParaRPr lang="en-US" dirty="0" smtClean="0"/>
          </a:p>
          <a:p>
            <a:r>
              <a:rPr lang="en-US" dirty="0" smtClean="0"/>
              <a:t>Papillary </a:t>
            </a:r>
            <a:r>
              <a:rPr lang="en-US" dirty="0" err="1" smtClean="0"/>
              <a:t>cystadenoma</a:t>
            </a:r>
            <a:endParaRPr lang="en-US" dirty="0" smtClean="0"/>
          </a:p>
          <a:p>
            <a:endParaRPr lang="en-US" dirty="0" smtClean="0"/>
          </a:p>
          <a:p>
            <a:pPr>
              <a:buNone/>
            </a:pPr>
            <a:r>
              <a:rPr lang="en-US" dirty="0" smtClean="0">
                <a:solidFill>
                  <a:srgbClr val="FF0000"/>
                </a:solidFill>
              </a:rPr>
              <a:t>II. Carcinomas</a:t>
            </a:r>
          </a:p>
          <a:p>
            <a:pPr>
              <a:buNone/>
            </a:pPr>
            <a:endParaRPr lang="en-US" dirty="0" smtClean="0">
              <a:solidFill>
                <a:srgbClr val="FF0000"/>
              </a:solidFill>
            </a:endParaRPr>
          </a:p>
          <a:p>
            <a:r>
              <a:rPr lang="en-US" dirty="0" err="1" smtClean="0"/>
              <a:t>Acinic</a:t>
            </a:r>
            <a:r>
              <a:rPr lang="en-US" dirty="0" smtClean="0"/>
              <a:t> cell carcinoma</a:t>
            </a:r>
          </a:p>
          <a:p>
            <a:r>
              <a:rPr lang="en-US" dirty="0" err="1" smtClean="0"/>
              <a:t>Mucoepidermoid</a:t>
            </a:r>
            <a:r>
              <a:rPr lang="en-US" dirty="0" smtClean="0"/>
              <a:t> carcinoma</a:t>
            </a:r>
          </a:p>
          <a:p>
            <a:r>
              <a:rPr lang="en-US" dirty="0" smtClean="0"/>
              <a:t>Adenoid cystic carcinoma</a:t>
            </a:r>
          </a:p>
          <a:p>
            <a:r>
              <a:rPr lang="en-US" dirty="0" err="1" smtClean="0"/>
              <a:t>Epithelio</a:t>
            </a:r>
            <a:r>
              <a:rPr lang="en-US" dirty="0" smtClean="0"/>
              <a:t> </a:t>
            </a:r>
            <a:r>
              <a:rPr lang="en-US" dirty="0" err="1" smtClean="0"/>
              <a:t>myoepithelial</a:t>
            </a:r>
            <a:r>
              <a:rPr lang="en-US" dirty="0" smtClean="0"/>
              <a:t> carcinoma</a:t>
            </a:r>
          </a:p>
          <a:p>
            <a:r>
              <a:rPr lang="en-US" dirty="0" smtClean="0"/>
              <a:t>Polymorphous low grade </a:t>
            </a:r>
            <a:r>
              <a:rPr lang="en-US" dirty="0" err="1" smtClean="0"/>
              <a:t>adenocarcinoma</a:t>
            </a:r>
            <a:endParaRPr lang="en-US" dirty="0" smtClean="0"/>
          </a:p>
          <a:p>
            <a:r>
              <a:rPr lang="en-US" dirty="0" smtClean="0"/>
              <a:t>Basal cell </a:t>
            </a:r>
            <a:r>
              <a:rPr lang="en-US" dirty="0" err="1" smtClean="0"/>
              <a:t>adenocarcinoma</a:t>
            </a:r>
            <a:endParaRPr lang="en-US" dirty="0" smtClean="0"/>
          </a:p>
          <a:p>
            <a:r>
              <a:rPr lang="en-US" dirty="0" smtClean="0"/>
              <a:t>Sebaceous carcinoma</a:t>
            </a:r>
          </a:p>
          <a:p>
            <a:r>
              <a:rPr lang="en-US" dirty="0" smtClean="0"/>
              <a:t>Papillary </a:t>
            </a:r>
            <a:r>
              <a:rPr lang="en-US" dirty="0" err="1" smtClean="0"/>
              <a:t>cystadenocarcinoma</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sz="quarter" idx="1"/>
          </p:nvPr>
        </p:nvSpPr>
        <p:spPr>
          <a:xfrm>
            <a:off x="304800" y="381000"/>
            <a:ext cx="8534400" cy="6172200"/>
          </a:xfrm>
        </p:spPr>
        <p:txBody>
          <a:bodyPr/>
          <a:lstStyle/>
          <a:p>
            <a:pPr eaLnBrk="1" hangingPunct="1"/>
            <a:endParaRPr lang="en-US" sz="2800" dirty="0" smtClean="0"/>
          </a:p>
          <a:p>
            <a:pPr eaLnBrk="1" hangingPunct="1">
              <a:buNone/>
            </a:pPr>
            <a:r>
              <a:rPr lang="en-US" sz="2800" dirty="0" err="1" smtClean="0">
                <a:solidFill>
                  <a:srgbClr val="C00000"/>
                </a:solidFill>
              </a:rPr>
              <a:t>Histologic</a:t>
            </a:r>
            <a:r>
              <a:rPr lang="en-US" sz="2800" dirty="0" smtClean="0">
                <a:solidFill>
                  <a:srgbClr val="C00000"/>
                </a:solidFill>
              </a:rPr>
              <a:t> feature</a:t>
            </a:r>
            <a:r>
              <a:rPr lang="en-US" sz="2800" dirty="0" smtClean="0"/>
              <a:t>: </a:t>
            </a:r>
          </a:p>
          <a:p>
            <a:r>
              <a:rPr lang="en-US" sz="2800" dirty="0" smtClean="0"/>
              <a:t>the adenoid cystic carcinoma is composed of small , deeply staining uniform cells resembling basal cells that are commonly arranged in </a:t>
            </a:r>
            <a:r>
              <a:rPr lang="en-US" sz="2800" dirty="0" err="1" smtClean="0"/>
              <a:t>anastomosing</a:t>
            </a:r>
            <a:r>
              <a:rPr lang="en-US" sz="2800" dirty="0" smtClean="0"/>
              <a:t> cords or a dust like pattern, the central portion of which may contain mucoid material, producing the typical honey comb or </a:t>
            </a:r>
            <a:r>
              <a:rPr lang="en-US" sz="2800" dirty="0" err="1" smtClean="0"/>
              <a:t>swiss</a:t>
            </a:r>
            <a:r>
              <a:rPr lang="en-US" sz="2800" dirty="0" smtClean="0"/>
              <a:t> cheese patterns .</a:t>
            </a:r>
          </a:p>
          <a:p>
            <a:r>
              <a:rPr lang="en-US" sz="2800" dirty="0" smtClean="0"/>
              <a:t>Characteristically the </a:t>
            </a:r>
            <a:r>
              <a:rPr lang="en-US" sz="2800" dirty="0" err="1" smtClean="0"/>
              <a:t>stromal</a:t>
            </a:r>
            <a:r>
              <a:rPr lang="en-US" sz="2800" dirty="0" smtClean="0"/>
              <a:t> connective tissue becomes </a:t>
            </a:r>
            <a:r>
              <a:rPr lang="en-US" sz="2800" dirty="0" err="1" smtClean="0"/>
              <a:t>hyalinized</a:t>
            </a:r>
            <a:r>
              <a:rPr lang="en-US" sz="2800" dirty="0" smtClean="0"/>
              <a:t> and surrounds the tumor cells forming a structural pattern of cylinders from which the lesion derived the name “</a:t>
            </a:r>
            <a:r>
              <a:rPr lang="en-US" sz="2800" dirty="0" err="1" smtClean="0"/>
              <a:t>Cylindroma</a:t>
            </a:r>
            <a:r>
              <a:rPr lang="en-US" sz="2800" dirty="0" smtClean="0"/>
              <a:t>”</a:t>
            </a:r>
          </a:p>
          <a:p>
            <a:endParaRPr lang="en-US" sz="2800" dirty="0" smtClean="0"/>
          </a:p>
          <a:p>
            <a:pPr eaLnBrk="1" hangingPunct="1"/>
            <a:endParaRPr lang="en-US" sz="2800" dirty="0" smtClean="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sz="quarter" idx="1"/>
          </p:nvPr>
        </p:nvSpPr>
        <p:spPr>
          <a:xfrm>
            <a:off x="228600" y="1447800"/>
            <a:ext cx="8686800" cy="5181600"/>
          </a:xfrm>
        </p:spPr>
        <p:txBody>
          <a:bodyPr/>
          <a:lstStyle/>
          <a:p>
            <a:pPr eaLnBrk="1" hangingPunct="1"/>
            <a:r>
              <a:rPr lang="en-US" sz="2800" dirty="0" smtClean="0"/>
              <a:t>Growth of cells in a solid form some time occurs and there may be typical glandular pattern </a:t>
            </a:r>
          </a:p>
          <a:p>
            <a:pPr eaLnBrk="1" hangingPunct="1"/>
            <a:r>
              <a:rPr lang="en-US" sz="2800" dirty="0" smtClean="0"/>
              <a:t>Spread of the tumor cells along the </a:t>
            </a:r>
            <a:r>
              <a:rPr lang="en-US" sz="2800" dirty="0" err="1" smtClean="0"/>
              <a:t>perineural</a:t>
            </a:r>
            <a:r>
              <a:rPr lang="en-US" sz="2800" dirty="0" smtClean="0"/>
              <a:t> spaces or </a:t>
            </a:r>
            <a:r>
              <a:rPr lang="en-US" sz="2800" dirty="0" err="1" smtClean="0"/>
              <a:t>perineural</a:t>
            </a:r>
            <a:r>
              <a:rPr lang="en-US" sz="2800" dirty="0" smtClean="0"/>
              <a:t> sheaths is a common feature of this neoplasm</a:t>
            </a:r>
          </a:p>
          <a:p>
            <a:pPr eaLnBrk="1" hangingPunct="1"/>
            <a:r>
              <a:rPr lang="en-US" sz="2800" dirty="0" smtClean="0"/>
              <a:t>It is of interesting that despite the malignant nature of the neoplasm mitotic activity is rare</a:t>
            </a:r>
          </a:p>
          <a:p>
            <a:pPr eaLnBrk="1" hangingPunct="1"/>
            <a:endParaRPr lang="en-US" sz="2800" dirty="0" smtClean="0"/>
          </a:p>
          <a:p>
            <a:pPr eaLnBrk="1" hangingPunct="1"/>
            <a:endParaRPr lang="en-US" sz="2800" dirty="0" smtClean="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sz="quarter" idx="1"/>
          </p:nvPr>
        </p:nvSpPr>
        <p:spPr>
          <a:xfrm>
            <a:off x="228600" y="838200"/>
            <a:ext cx="8686800" cy="5791200"/>
          </a:xfrm>
        </p:spPr>
        <p:txBody>
          <a:bodyPr>
            <a:normAutofit/>
          </a:bodyPr>
          <a:lstStyle/>
          <a:p>
            <a:pPr>
              <a:lnSpc>
                <a:spcPct val="90000"/>
              </a:lnSpc>
              <a:buNone/>
            </a:pPr>
            <a:r>
              <a:rPr lang="en-US" sz="2800" dirty="0" smtClean="0">
                <a:solidFill>
                  <a:srgbClr val="C00000"/>
                </a:solidFill>
              </a:rPr>
              <a:t>Treatment and prognosis: </a:t>
            </a:r>
          </a:p>
          <a:p>
            <a:pPr>
              <a:lnSpc>
                <a:spcPct val="90000"/>
              </a:lnSpc>
            </a:pPr>
            <a:r>
              <a:rPr lang="en-US" sz="2800" dirty="0" smtClean="0"/>
              <a:t>surgery, in some cases surgery has been successfully coupled with x- ray radiation</a:t>
            </a:r>
          </a:p>
          <a:p>
            <a:pPr eaLnBrk="1" hangingPunct="1">
              <a:lnSpc>
                <a:spcPct val="90000"/>
              </a:lnSpc>
            </a:pPr>
            <a:r>
              <a:rPr lang="en-US" sz="2800" dirty="0" smtClean="0"/>
              <a:t>Radiation alone is not recommended </a:t>
            </a:r>
          </a:p>
          <a:p>
            <a:pPr eaLnBrk="1" hangingPunct="1">
              <a:lnSpc>
                <a:spcPct val="90000"/>
              </a:lnSpc>
            </a:pPr>
            <a:r>
              <a:rPr lang="en-US" sz="2800" dirty="0" smtClean="0"/>
              <a:t>In general the tumor is a slow growing lesion which tends to metastasize only late in course </a:t>
            </a:r>
          </a:p>
          <a:p>
            <a:pPr eaLnBrk="1" hangingPunct="1">
              <a:lnSpc>
                <a:spcPct val="90000"/>
              </a:lnSpc>
            </a:pPr>
            <a:r>
              <a:rPr lang="en-US" sz="2800" dirty="0" smtClean="0"/>
              <a:t>Cervical node involvement eventually occurs in about 30% of the cases, distant metastasis to lung, bones and brain occur in a high proportion of the patient</a:t>
            </a:r>
          </a:p>
          <a:p>
            <a:pPr eaLnBrk="1" hangingPunct="1">
              <a:lnSpc>
                <a:spcPct val="90000"/>
              </a:lnSpc>
            </a:pPr>
            <a:r>
              <a:rPr lang="en-US" sz="2800" dirty="0" smtClean="0"/>
              <a:t>Factors influencing prognosis are the site of occurrence and the </a:t>
            </a:r>
            <a:r>
              <a:rPr lang="en-US" sz="2800" dirty="0" err="1" smtClean="0"/>
              <a:t>histologic</a:t>
            </a:r>
            <a:r>
              <a:rPr lang="en-US" sz="2800" dirty="0" smtClean="0"/>
              <a:t> pattern of the tumor</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sz="quarter" idx="1"/>
          </p:nvPr>
        </p:nvSpPr>
        <p:spPr>
          <a:xfrm>
            <a:off x="381000" y="533400"/>
            <a:ext cx="8382000" cy="6324600"/>
          </a:xfrm>
        </p:spPr>
        <p:txBody>
          <a:bodyPr/>
          <a:lstStyle/>
          <a:p>
            <a:pPr eaLnBrk="1" hangingPunct="1">
              <a:lnSpc>
                <a:spcPct val="90000"/>
              </a:lnSpc>
              <a:buNone/>
            </a:pPr>
            <a:endParaRPr lang="en-US" b="1" dirty="0" smtClean="0"/>
          </a:p>
          <a:p>
            <a:pPr eaLnBrk="1" hangingPunct="1">
              <a:lnSpc>
                <a:spcPct val="90000"/>
              </a:lnSpc>
              <a:buNone/>
            </a:pPr>
            <a:r>
              <a:rPr lang="en-US" b="1" dirty="0" smtClean="0">
                <a:solidFill>
                  <a:srgbClr val="C00000"/>
                </a:solidFill>
              </a:rPr>
              <a:t>Central </a:t>
            </a:r>
            <a:r>
              <a:rPr lang="en-US" b="1" dirty="0" err="1" smtClean="0">
                <a:solidFill>
                  <a:srgbClr val="C00000"/>
                </a:solidFill>
              </a:rPr>
              <a:t>Muco</a:t>
            </a:r>
            <a:r>
              <a:rPr lang="en-US" b="1" dirty="0" smtClean="0">
                <a:solidFill>
                  <a:srgbClr val="C00000"/>
                </a:solidFill>
              </a:rPr>
              <a:t> </a:t>
            </a:r>
            <a:r>
              <a:rPr lang="en-US" b="1" dirty="0" err="1" smtClean="0">
                <a:solidFill>
                  <a:srgbClr val="C00000"/>
                </a:solidFill>
              </a:rPr>
              <a:t>epidermoid</a:t>
            </a:r>
            <a:r>
              <a:rPr lang="en-US" b="1" dirty="0" smtClean="0">
                <a:solidFill>
                  <a:srgbClr val="C00000"/>
                </a:solidFill>
              </a:rPr>
              <a:t> Carcinoma of the Jaw:</a:t>
            </a:r>
          </a:p>
          <a:p>
            <a:pPr eaLnBrk="1" hangingPunct="1">
              <a:lnSpc>
                <a:spcPct val="90000"/>
              </a:lnSpc>
              <a:buNone/>
            </a:pPr>
            <a:r>
              <a:rPr lang="en-US" b="1" dirty="0" smtClean="0"/>
              <a:t> </a:t>
            </a:r>
          </a:p>
          <a:p>
            <a:pPr eaLnBrk="1" hangingPunct="1">
              <a:lnSpc>
                <a:spcPct val="90000"/>
              </a:lnSpc>
            </a:pPr>
            <a:r>
              <a:rPr lang="en-US" dirty="0" smtClean="0"/>
              <a:t>The majority of these lesions have occurred in the mandible, although a few have developed in the maxilla; in most cases</a:t>
            </a:r>
          </a:p>
          <a:p>
            <a:pPr eaLnBrk="1" hangingPunct="1">
              <a:lnSpc>
                <a:spcPct val="90000"/>
              </a:lnSpc>
            </a:pPr>
            <a:r>
              <a:rPr lang="en-US" dirty="0" smtClean="0"/>
              <a:t>The lesions occurred in premolar, molar area and did not extend </a:t>
            </a:r>
            <a:r>
              <a:rPr lang="en-US" dirty="0" err="1" smtClean="0"/>
              <a:t>anteriorly</a:t>
            </a:r>
            <a:r>
              <a:rPr lang="en-US" dirty="0" smtClean="0"/>
              <a:t> beyond the pre molar region</a:t>
            </a:r>
          </a:p>
          <a:p>
            <a:pPr eaLnBrk="1" hangingPunct="1">
              <a:lnSpc>
                <a:spcPct val="90000"/>
              </a:lnSpc>
            </a:pPr>
            <a:r>
              <a:rPr lang="en-US" dirty="0" smtClean="0"/>
              <a:t>Several theories have been advanced to account for the occurrence of these lesions with in the jaws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It has been suggested that it may originate from </a:t>
            </a:r>
          </a:p>
          <a:p>
            <a:r>
              <a:rPr lang="en-US" dirty="0" smtClean="0"/>
              <a:t>1) entrapment of retro molar mucous glands with in the mandible, which subsequently under go </a:t>
            </a:r>
            <a:r>
              <a:rPr lang="en-US" dirty="0" err="1" smtClean="0"/>
              <a:t>neoplastic</a:t>
            </a:r>
            <a:r>
              <a:rPr lang="en-US" dirty="0" smtClean="0"/>
              <a:t> transformation</a:t>
            </a:r>
          </a:p>
          <a:p>
            <a:r>
              <a:rPr lang="en-US" dirty="0" smtClean="0"/>
              <a:t>2) Developmentally included embryonic remnants of the sub maxillary gland with in the mandible</a:t>
            </a:r>
          </a:p>
          <a:p>
            <a:r>
              <a:rPr lang="en-US" dirty="0" smtClean="0"/>
              <a:t>3) </a:t>
            </a:r>
            <a:r>
              <a:rPr lang="en-US" dirty="0" err="1" smtClean="0"/>
              <a:t>Neoplastic</a:t>
            </a:r>
            <a:r>
              <a:rPr lang="en-US" dirty="0" smtClean="0"/>
              <a:t> transformation of the mucous secreting cells commonly found in the epithelial lining of </a:t>
            </a:r>
            <a:r>
              <a:rPr lang="en-US" dirty="0" err="1" smtClean="0"/>
              <a:t>dentigerous</a:t>
            </a:r>
            <a:r>
              <a:rPr lang="en-US" dirty="0" smtClean="0"/>
              <a:t> cyst associated with impacted third molars</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sz="quarter" idx="1"/>
          </p:nvPr>
        </p:nvSpPr>
        <p:spPr>
          <a:xfrm>
            <a:off x="0" y="381000"/>
            <a:ext cx="9144000" cy="6172200"/>
          </a:xfrm>
        </p:spPr>
        <p:txBody>
          <a:bodyPr>
            <a:normAutofit lnSpcReduction="10000"/>
          </a:bodyPr>
          <a:lstStyle/>
          <a:p>
            <a:pPr eaLnBrk="1" hangingPunct="1">
              <a:lnSpc>
                <a:spcPct val="90000"/>
              </a:lnSpc>
              <a:buNone/>
            </a:pPr>
            <a:r>
              <a:rPr lang="en-US" sz="2800" b="1" dirty="0" smtClean="0">
                <a:solidFill>
                  <a:srgbClr val="C00000"/>
                </a:solidFill>
              </a:rPr>
              <a:t>Staging For Major Salivary gland tumors</a:t>
            </a:r>
            <a:r>
              <a:rPr lang="en-US" sz="2800" dirty="0" smtClean="0"/>
              <a:t>:</a:t>
            </a:r>
          </a:p>
          <a:p>
            <a:pPr eaLnBrk="1" hangingPunct="1">
              <a:lnSpc>
                <a:spcPct val="90000"/>
              </a:lnSpc>
            </a:pPr>
            <a:r>
              <a:rPr lang="en-US" sz="2800" dirty="0" err="1" smtClean="0"/>
              <a:t>T</a:t>
            </a:r>
            <a:r>
              <a:rPr lang="en-US" sz="2800" baseline="-25000" dirty="0" err="1" smtClean="0"/>
              <a:t>x</a:t>
            </a:r>
            <a:r>
              <a:rPr lang="en-US" sz="2800" baseline="-25000" dirty="0" smtClean="0"/>
              <a:t>  </a:t>
            </a:r>
            <a:r>
              <a:rPr lang="en-US" sz="2800" dirty="0" smtClean="0"/>
              <a:t>Primary Tumor Cannot be assessed</a:t>
            </a:r>
          </a:p>
          <a:p>
            <a:pPr eaLnBrk="1" hangingPunct="1">
              <a:lnSpc>
                <a:spcPct val="90000"/>
              </a:lnSpc>
            </a:pPr>
            <a:r>
              <a:rPr lang="en-US" sz="2800" dirty="0" smtClean="0"/>
              <a:t>T</a:t>
            </a:r>
            <a:r>
              <a:rPr lang="en-US" sz="2800" baseline="-25000" dirty="0" smtClean="0"/>
              <a:t>o  </a:t>
            </a:r>
            <a:r>
              <a:rPr lang="en-US" sz="2800" dirty="0" smtClean="0"/>
              <a:t>No evidence of primary tumor</a:t>
            </a:r>
          </a:p>
          <a:p>
            <a:pPr eaLnBrk="1" hangingPunct="1">
              <a:lnSpc>
                <a:spcPct val="90000"/>
              </a:lnSpc>
            </a:pPr>
            <a:r>
              <a:rPr lang="en-US" sz="2800" dirty="0" smtClean="0"/>
              <a:t>T</a:t>
            </a:r>
            <a:r>
              <a:rPr lang="en-US" sz="2800" baseline="-25000" dirty="0" smtClean="0"/>
              <a:t>1 </a:t>
            </a:r>
            <a:r>
              <a:rPr lang="en-US" sz="2800" dirty="0" smtClean="0"/>
              <a:t>Tumor &lt; 2cm in greatest dimension</a:t>
            </a:r>
          </a:p>
          <a:p>
            <a:pPr eaLnBrk="1" hangingPunct="1">
              <a:lnSpc>
                <a:spcPct val="90000"/>
              </a:lnSpc>
            </a:pPr>
            <a:r>
              <a:rPr lang="en-US" sz="2800" dirty="0" smtClean="0"/>
              <a:t>T</a:t>
            </a:r>
            <a:r>
              <a:rPr lang="en-US" sz="2800" baseline="-25000" dirty="0" smtClean="0"/>
              <a:t>2  </a:t>
            </a:r>
            <a:r>
              <a:rPr lang="en-US" sz="2800" dirty="0" smtClean="0"/>
              <a:t>Tumor 2-4cm in greater dimension</a:t>
            </a:r>
          </a:p>
          <a:p>
            <a:pPr eaLnBrk="1" hangingPunct="1">
              <a:lnSpc>
                <a:spcPct val="90000"/>
              </a:lnSpc>
            </a:pPr>
            <a:r>
              <a:rPr lang="en-US" sz="2800" dirty="0" smtClean="0"/>
              <a:t>T</a:t>
            </a:r>
            <a:r>
              <a:rPr lang="en-US" sz="2800" baseline="-25000" dirty="0" smtClean="0"/>
              <a:t>3</a:t>
            </a:r>
            <a:r>
              <a:rPr lang="en-US" sz="2800" dirty="0" smtClean="0"/>
              <a:t> Tumor 4-6cm in greater dimension</a:t>
            </a:r>
          </a:p>
          <a:p>
            <a:pPr eaLnBrk="1" hangingPunct="1">
              <a:lnSpc>
                <a:spcPct val="90000"/>
              </a:lnSpc>
            </a:pPr>
            <a:r>
              <a:rPr lang="en-US" sz="2800" dirty="0" smtClean="0"/>
              <a:t>T</a:t>
            </a:r>
            <a:r>
              <a:rPr lang="en-US" sz="2800" baseline="-25000" dirty="0" smtClean="0"/>
              <a:t>4</a:t>
            </a:r>
            <a:r>
              <a:rPr lang="en-US" sz="2800" dirty="0" smtClean="0"/>
              <a:t> Tumor &gt; 6cm in greatest dimension</a:t>
            </a:r>
          </a:p>
          <a:p>
            <a:pPr eaLnBrk="1" hangingPunct="1">
              <a:lnSpc>
                <a:spcPct val="90000"/>
              </a:lnSpc>
            </a:pPr>
            <a:endParaRPr lang="en-US" sz="2800" dirty="0" smtClean="0"/>
          </a:p>
          <a:p>
            <a:pPr eaLnBrk="1" hangingPunct="1">
              <a:lnSpc>
                <a:spcPct val="90000"/>
              </a:lnSpc>
            </a:pPr>
            <a:r>
              <a:rPr lang="en-US" sz="2800" dirty="0" smtClean="0"/>
              <a:t>All categories are sub divided: (a) no local extension, (b) local extension </a:t>
            </a:r>
          </a:p>
          <a:p>
            <a:pPr eaLnBrk="1" hangingPunct="1">
              <a:lnSpc>
                <a:spcPct val="90000"/>
              </a:lnSpc>
            </a:pPr>
            <a:r>
              <a:rPr lang="en-US" sz="2800" dirty="0" smtClean="0"/>
              <a:t>Local extension is clinical/ macroscopic invasion of skin; soft tissue, bone or nerve</a:t>
            </a:r>
          </a:p>
          <a:p>
            <a:pPr eaLnBrk="1" hangingPunct="1">
              <a:lnSpc>
                <a:spcPct val="90000"/>
              </a:lnSpc>
            </a:pPr>
            <a:r>
              <a:rPr lang="en-US" sz="2800" dirty="0" smtClean="0"/>
              <a:t>Microscopic evidence alone is not considered local extension for classification purpose</a:t>
            </a:r>
          </a:p>
          <a:p>
            <a:pPr eaLnBrk="1" hangingPunct="1">
              <a:lnSpc>
                <a:spcPct val="90000"/>
              </a:lnSpc>
            </a:pPr>
            <a:endParaRPr lang="en-US" sz="2800" dirty="0" smtClean="0"/>
          </a:p>
          <a:p>
            <a:pPr eaLnBrk="1" hangingPunct="1">
              <a:lnSpc>
                <a:spcPct val="90000"/>
              </a:lnSpc>
            </a:pPr>
            <a:endParaRPr lang="en-US" sz="2800" dirty="0" smtClean="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sz="quarter" idx="1"/>
          </p:nvPr>
        </p:nvSpPr>
        <p:spPr>
          <a:xfrm>
            <a:off x="228600" y="381000"/>
            <a:ext cx="8686800" cy="6248400"/>
          </a:xfrm>
        </p:spPr>
        <p:txBody>
          <a:bodyPr/>
          <a:lstStyle/>
          <a:p>
            <a:pPr eaLnBrk="1" hangingPunct="1"/>
            <a:r>
              <a:rPr lang="en-US" sz="2800" dirty="0" err="1" smtClean="0"/>
              <a:t>N</a:t>
            </a:r>
            <a:r>
              <a:rPr lang="en-US" sz="2800" baseline="-25000" dirty="0" err="1" smtClean="0"/>
              <a:t>x</a:t>
            </a:r>
            <a:r>
              <a:rPr lang="en-US" sz="2800" dirty="0" smtClean="0"/>
              <a:t> Regional node cannot be assessed</a:t>
            </a:r>
          </a:p>
          <a:p>
            <a:pPr eaLnBrk="1" hangingPunct="1"/>
            <a:r>
              <a:rPr lang="en-US" sz="2800" dirty="0" smtClean="0"/>
              <a:t>N</a:t>
            </a:r>
            <a:r>
              <a:rPr lang="en-US" sz="2800" baseline="-25000" dirty="0" smtClean="0"/>
              <a:t>o</a:t>
            </a:r>
            <a:r>
              <a:rPr lang="en-US" sz="2800" dirty="0" smtClean="0"/>
              <a:t> </a:t>
            </a:r>
            <a:r>
              <a:rPr lang="en-US" sz="2800" dirty="0" err="1" smtClean="0"/>
              <a:t>No</a:t>
            </a:r>
            <a:r>
              <a:rPr lang="en-US" sz="2800" dirty="0" smtClean="0"/>
              <a:t> regional lymph node metastasis</a:t>
            </a:r>
          </a:p>
          <a:p>
            <a:pPr eaLnBrk="1" hangingPunct="1"/>
            <a:r>
              <a:rPr lang="en-US" sz="2800" dirty="0" smtClean="0"/>
              <a:t>N</a:t>
            </a:r>
            <a:r>
              <a:rPr lang="en-US" sz="2800" baseline="-25000" dirty="0" smtClean="0"/>
              <a:t>1 </a:t>
            </a:r>
            <a:r>
              <a:rPr lang="en-US" sz="2800" dirty="0" smtClean="0"/>
              <a:t>Single </a:t>
            </a:r>
            <a:r>
              <a:rPr lang="en-US" sz="2800" dirty="0" err="1" smtClean="0"/>
              <a:t>ipsilateral</a:t>
            </a:r>
            <a:r>
              <a:rPr lang="en-US" sz="2800" dirty="0" smtClean="0"/>
              <a:t> lymph node metastasis</a:t>
            </a:r>
          </a:p>
          <a:p>
            <a:pPr eaLnBrk="1" hangingPunct="1"/>
            <a:r>
              <a:rPr lang="en-US" sz="2800" dirty="0" smtClean="0"/>
              <a:t>N</a:t>
            </a:r>
            <a:r>
              <a:rPr lang="en-US" sz="2800" baseline="-25000" dirty="0" smtClean="0"/>
              <a:t>2a</a:t>
            </a:r>
            <a:r>
              <a:rPr lang="en-US" sz="2800" dirty="0" smtClean="0"/>
              <a:t> Single </a:t>
            </a:r>
            <a:r>
              <a:rPr lang="en-US" sz="2800" dirty="0" err="1" smtClean="0"/>
              <a:t>ipsilateral</a:t>
            </a:r>
            <a:r>
              <a:rPr lang="en-US" sz="2800" dirty="0" smtClean="0"/>
              <a:t> node &lt; 3cm in diameter</a:t>
            </a:r>
          </a:p>
          <a:p>
            <a:pPr eaLnBrk="1" hangingPunct="1"/>
            <a:r>
              <a:rPr lang="en-US" sz="2800" dirty="0" smtClean="0"/>
              <a:t>N</a:t>
            </a:r>
            <a:r>
              <a:rPr lang="en-US" sz="2800" baseline="-25000" dirty="0" smtClean="0"/>
              <a:t>2b</a:t>
            </a:r>
            <a:r>
              <a:rPr lang="en-US" sz="2800" dirty="0" smtClean="0"/>
              <a:t> Multiple </a:t>
            </a:r>
            <a:r>
              <a:rPr lang="en-US" sz="2800" dirty="0" err="1" smtClean="0"/>
              <a:t>ipsilateral</a:t>
            </a:r>
            <a:r>
              <a:rPr lang="en-US" sz="2800" dirty="0" smtClean="0"/>
              <a:t> node, none &gt;6cm</a:t>
            </a:r>
          </a:p>
          <a:p>
            <a:pPr eaLnBrk="1" hangingPunct="1"/>
            <a:r>
              <a:rPr lang="en-US" sz="2800" dirty="0" smtClean="0"/>
              <a:t>N</a:t>
            </a:r>
            <a:r>
              <a:rPr lang="en-US" sz="2800" baseline="-25000" dirty="0" smtClean="0"/>
              <a:t>2c</a:t>
            </a:r>
            <a:r>
              <a:rPr lang="en-US" sz="2800" dirty="0" smtClean="0"/>
              <a:t> Bilateral or contra lateral nodes, none &gt;6cm</a:t>
            </a:r>
          </a:p>
          <a:p>
            <a:pPr eaLnBrk="1" hangingPunct="1"/>
            <a:r>
              <a:rPr lang="en-US" sz="2800" dirty="0" smtClean="0"/>
              <a:t>N</a:t>
            </a:r>
            <a:r>
              <a:rPr lang="en-US" sz="2800" baseline="-25000" dirty="0" smtClean="0"/>
              <a:t>3</a:t>
            </a:r>
            <a:r>
              <a:rPr lang="en-US" sz="2800" dirty="0" smtClean="0"/>
              <a:t> Metastasis in a lymph node &gt;6cm</a:t>
            </a:r>
          </a:p>
          <a:p>
            <a:pPr eaLnBrk="1" hangingPunct="1"/>
            <a:r>
              <a:rPr lang="en-US" sz="2800" dirty="0" err="1" smtClean="0"/>
              <a:t>M</a:t>
            </a:r>
            <a:r>
              <a:rPr lang="en-US" sz="2800" baseline="-25000" dirty="0" err="1" smtClean="0"/>
              <a:t>x</a:t>
            </a:r>
            <a:r>
              <a:rPr lang="en-US" sz="2800" dirty="0" smtClean="0"/>
              <a:t> Presence of distant metastasis cannot be assessed </a:t>
            </a:r>
          </a:p>
          <a:p>
            <a:pPr eaLnBrk="1" hangingPunct="1"/>
            <a:endParaRPr lang="en-US" sz="2800" dirty="0" smtClean="0"/>
          </a:p>
          <a:p>
            <a:pPr eaLnBrk="1" hangingPunct="1"/>
            <a:r>
              <a:rPr lang="en-US" sz="2800" dirty="0" smtClean="0"/>
              <a:t>M</a:t>
            </a:r>
            <a:r>
              <a:rPr lang="en-US" sz="2800" baseline="-25000" dirty="0" smtClean="0"/>
              <a:t>o</a:t>
            </a:r>
            <a:r>
              <a:rPr lang="en-US" sz="2800" dirty="0" smtClean="0"/>
              <a:t> No distant metastasis</a:t>
            </a:r>
          </a:p>
          <a:p>
            <a:pPr eaLnBrk="1" hangingPunct="1"/>
            <a:r>
              <a:rPr lang="en-US" sz="2800" dirty="0" smtClean="0"/>
              <a:t>M</a:t>
            </a:r>
            <a:r>
              <a:rPr lang="en-US" sz="2800" baseline="-25000" dirty="0" smtClean="0"/>
              <a:t>1 </a:t>
            </a:r>
            <a:r>
              <a:rPr lang="en-US" sz="2800" dirty="0" smtClean="0"/>
              <a:t>Distant metastasis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sz="quarter" idx="1"/>
          </p:nvPr>
        </p:nvSpPr>
        <p:spPr>
          <a:xfrm>
            <a:off x="304800" y="0"/>
            <a:ext cx="8839200" cy="6858000"/>
          </a:xfrm>
        </p:spPr>
        <p:txBody>
          <a:bodyPr>
            <a:normAutofit lnSpcReduction="10000"/>
          </a:bodyPr>
          <a:lstStyle/>
          <a:p>
            <a:pPr eaLnBrk="1" hangingPunct="1">
              <a:lnSpc>
                <a:spcPct val="90000"/>
              </a:lnSpc>
            </a:pPr>
            <a:r>
              <a:rPr lang="en-US" sz="2800" dirty="0" smtClean="0"/>
              <a:t>Stage I:   T1a              No                  Mo    </a:t>
            </a:r>
          </a:p>
          <a:p>
            <a:pPr eaLnBrk="1" hangingPunct="1">
              <a:lnSpc>
                <a:spcPct val="90000"/>
              </a:lnSpc>
              <a:buFontTx/>
              <a:buNone/>
            </a:pPr>
            <a:r>
              <a:rPr lang="en-US" sz="2800" dirty="0" smtClean="0"/>
              <a:t>                   T2a              No                  Mo</a:t>
            </a:r>
          </a:p>
          <a:p>
            <a:pPr eaLnBrk="1" hangingPunct="1">
              <a:lnSpc>
                <a:spcPct val="90000"/>
              </a:lnSpc>
              <a:buFontTx/>
              <a:buNone/>
            </a:pPr>
            <a:endParaRPr lang="en-US" sz="2800" dirty="0" smtClean="0"/>
          </a:p>
          <a:p>
            <a:pPr eaLnBrk="1" hangingPunct="1">
              <a:lnSpc>
                <a:spcPct val="90000"/>
              </a:lnSpc>
              <a:buFontTx/>
              <a:buNone/>
            </a:pPr>
            <a:r>
              <a:rPr lang="en-US" sz="2800" dirty="0" smtClean="0"/>
              <a:t>   Stage II:   T1b             No                 Mo</a:t>
            </a:r>
          </a:p>
          <a:p>
            <a:pPr eaLnBrk="1" hangingPunct="1">
              <a:lnSpc>
                <a:spcPct val="90000"/>
              </a:lnSpc>
              <a:buFontTx/>
              <a:buNone/>
            </a:pPr>
            <a:r>
              <a:rPr lang="en-US" sz="2800" dirty="0" smtClean="0"/>
              <a:t>                    T2b             No                 Mo</a:t>
            </a:r>
          </a:p>
          <a:p>
            <a:pPr eaLnBrk="1" hangingPunct="1">
              <a:lnSpc>
                <a:spcPct val="90000"/>
              </a:lnSpc>
              <a:buFontTx/>
              <a:buNone/>
            </a:pPr>
            <a:r>
              <a:rPr lang="en-US" sz="2800" dirty="0" smtClean="0"/>
              <a:t>                    T3a              No                 Mo</a:t>
            </a:r>
          </a:p>
          <a:p>
            <a:pPr eaLnBrk="1" hangingPunct="1">
              <a:lnSpc>
                <a:spcPct val="90000"/>
              </a:lnSpc>
              <a:buFontTx/>
              <a:buNone/>
            </a:pPr>
            <a:endParaRPr lang="en-US" sz="2800" dirty="0" smtClean="0"/>
          </a:p>
          <a:p>
            <a:pPr eaLnBrk="1" hangingPunct="1">
              <a:lnSpc>
                <a:spcPct val="90000"/>
              </a:lnSpc>
              <a:buFontTx/>
              <a:buNone/>
            </a:pPr>
            <a:r>
              <a:rPr lang="en-US" sz="2800" dirty="0" smtClean="0"/>
              <a:t>Stage III:     T3b              No                   Mo</a:t>
            </a:r>
          </a:p>
          <a:p>
            <a:pPr eaLnBrk="1" hangingPunct="1">
              <a:lnSpc>
                <a:spcPct val="90000"/>
              </a:lnSpc>
              <a:buFontTx/>
              <a:buNone/>
            </a:pPr>
            <a:r>
              <a:rPr lang="en-US" sz="2800" dirty="0" smtClean="0"/>
              <a:t>                    T4a               No                  Mo</a:t>
            </a:r>
          </a:p>
          <a:p>
            <a:pPr eaLnBrk="1" hangingPunct="1">
              <a:lnSpc>
                <a:spcPct val="90000"/>
              </a:lnSpc>
              <a:buFontTx/>
              <a:buNone/>
            </a:pPr>
            <a:r>
              <a:rPr lang="en-US" sz="2800" dirty="0" smtClean="0"/>
              <a:t> Any T (except T4b)        N1                   Mo</a:t>
            </a:r>
          </a:p>
          <a:p>
            <a:pPr eaLnBrk="1" hangingPunct="1">
              <a:lnSpc>
                <a:spcPct val="90000"/>
              </a:lnSpc>
              <a:buFontTx/>
              <a:buNone/>
            </a:pPr>
            <a:endParaRPr lang="en-US" sz="2800" dirty="0" smtClean="0"/>
          </a:p>
          <a:p>
            <a:pPr eaLnBrk="1" hangingPunct="1">
              <a:lnSpc>
                <a:spcPct val="90000"/>
              </a:lnSpc>
              <a:buFontTx/>
              <a:buNone/>
            </a:pPr>
            <a:r>
              <a:rPr lang="en-US" sz="2800" dirty="0" smtClean="0"/>
              <a:t>Stage IV:      T4b              Any N            Mo</a:t>
            </a:r>
          </a:p>
          <a:p>
            <a:pPr eaLnBrk="1" hangingPunct="1">
              <a:lnSpc>
                <a:spcPct val="90000"/>
              </a:lnSpc>
              <a:buFontTx/>
              <a:buNone/>
            </a:pPr>
            <a:r>
              <a:rPr lang="en-US" sz="2800" dirty="0" smtClean="0"/>
              <a:t>                   Any T             N2 N3           Mo</a:t>
            </a:r>
          </a:p>
          <a:p>
            <a:pPr eaLnBrk="1" hangingPunct="1">
              <a:lnSpc>
                <a:spcPct val="90000"/>
              </a:lnSpc>
              <a:buFontTx/>
              <a:buNone/>
            </a:pPr>
            <a:r>
              <a:rPr lang="en-US" sz="2800" dirty="0" smtClean="0"/>
              <a:t>                   Any T            Any n              M1   </a:t>
            </a:r>
          </a:p>
          <a:p>
            <a:pPr eaLnBrk="1" hangingPunct="1">
              <a:lnSpc>
                <a:spcPct val="90000"/>
              </a:lnSpc>
              <a:buFontTx/>
              <a:buNone/>
            </a:pPr>
            <a:r>
              <a:rPr lang="en-US" sz="2800" dirty="0" smtClean="0"/>
              <a:t>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9600" dirty="0" smtClean="0">
                <a:latin typeface="Algerian" pitchFamily="82" charset="0"/>
              </a:rPr>
              <a:t>    </a:t>
            </a:r>
          </a:p>
          <a:p>
            <a:pPr>
              <a:buNone/>
            </a:pPr>
            <a:r>
              <a:rPr lang="en-US" sz="9600" dirty="0" smtClean="0">
                <a:latin typeface="Algerian" pitchFamily="82" charset="0"/>
              </a:rPr>
              <a:t>     Thank u</a:t>
            </a:r>
            <a:endParaRPr lang="en-US" sz="9600" dirty="0">
              <a:latin typeface="Algerian" pitchFamily="82"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468313" y="0"/>
            <a:ext cx="8229600" cy="1143000"/>
          </a:xfrm>
        </p:spPr>
        <p:txBody>
          <a:bodyPr/>
          <a:lstStyle/>
          <a:p>
            <a:pPr eaLnBrk="1" hangingPunct="1">
              <a:defRPr/>
            </a:pPr>
            <a:r>
              <a:rPr lang="en-US" sz="3200" dirty="0" smtClean="0">
                <a:solidFill>
                  <a:srgbClr val="FF0000"/>
                </a:solidFill>
              </a:rPr>
              <a:t>IMAGING OF SALIVARY GLANDS</a:t>
            </a:r>
          </a:p>
        </p:txBody>
      </p:sp>
      <p:sp>
        <p:nvSpPr>
          <p:cNvPr id="93187" name="Rectangle 3"/>
          <p:cNvSpPr>
            <a:spLocks noGrp="1" noChangeArrowheads="1"/>
          </p:cNvSpPr>
          <p:nvPr>
            <p:ph sz="quarter" idx="1"/>
          </p:nvPr>
        </p:nvSpPr>
        <p:spPr>
          <a:xfrm>
            <a:off x="457200" y="1196975"/>
            <a:ext cx="8229600" cy="4929188"/>
          </a:xfrm>
        </p:spPr>
        <p:txBody>
          <a:bodyPr>
            <a:normAutofit fontScale="92500"/>
          </a:bodyPr>
          <a:lstStyle/>
          <a:p>
            <a:pPr eaLnBrk="1" hangingPunct="1">
              <a:lnSpc>
                <a:spcPct val="160000"/>
              </a:lnSpc>
              <a:defRPr/>
            </a:pPr>
            <a:r>
              <a:rPr lang="en-US" sz="2400" dirty="0" smtClean="0"/>
              <a:t>Plain film radiography</a:t>
            </a:r>
          </a:p>
          <a:p>
            <a:pPr>
              <a:lnSpc>
                <a:spcPct val="160000"/>
              </a:lnSpc>
              <a:defRPr/>
            </a:pPr>
            <a:r>
              <a:rPr lang="en-US" sz="2400" dirty="0" smtClean="0"/>
              <a:t>Intra oral radiography</a:t>
            </a:r>
          </a:p>
          <a:p>
            <a:pPr>
              <a:lnSpc>
                <a:spcPct val="160000"/>
              </a:lnSpc>
              <a:defRPr/>
            </a:pPr>
            <a:r>
              <a:rPr lang="en-US" sz="2400" dirty="0" smtClean="0"/>
              <a:t>Extra oral radiography</a:t>
            </a:r>
          </a:p>
          <a:p>
            <a:pPr>
              <a:lnSpc>
                <a:spcPct val="160000"/>
              </a:lnSpc>
              <a:defRPr/>
            </a:pPr>
            <a:r>
              <a:rPr lang="en-US" sz="2400" dirty="0" err="1" smtClean="0"/>
              <a:t>Sialography</a:t>
            </a:r>
            <a:endParaRPr lang="en-US" sz="2400" dirty="0" smtClean="0"/>
          </a:p>
          <a:p>
            <a:pPr>
              <a:lnSpc>
                <a:spcPct val="160000"/>
              </a:lnSpc>
              <a:defRPr/>
            </a:pPr>
            <a:r>
              <a:rPr lang="en-US" sz="2400" dirty="0" err="1" smtClean="0"/>
              <a:t>Scintigraphy</a:t>
            </a:r>
            <a:endParaRPr lang="en-US" sz="2400" dirty="0" smtClean="0"/>
          </a:p>
          <a:p>
            <a:pPr>
              <a:lnSpc>
                <a:spcPct val="160000"/>
              </a:lnSpc>
              <a:defRPr/>
            </a:pPr>
            <a:r>
              <a:rPr lang="en-US" sz="2400" dirty="0" smtClean="0"/>
              <a:t>CT</a:t>
            </a:r>
          </a:p>
          <a:p>
            <a:pPr eaLnBrk="1" hangingPunct="1">
              <a:lnSpc>
                <a:spcPct val="160000"/>
              </a:lnSpc>
              <a:defRPr/>
            </a:pPr>
            <a:r>
              <a:rPr lang="en-US" sz="2400" dirty="0" smtClean="0"/>
              <a:t> MRI</a:t>
            </a:r>
          </a:p>
          <a:p>
            <a:pPr eaLnBrk="1" hangingPunct="1">
              <a:lnSpc>
                <a:spcPct val="160000"/>
              </a:lnSpc>
              <a:defRPr/>
            </a:pPr>
            <a:r>
              <a:rPr lang="en-US" sz="2400" dirty="0" smtClean="0"/>
              <a:t> Ultrasound.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lnSpcReduction="10000"/>
          </a:bodyPr>
          <a:lstStyle/>
          <a:p>
            <a:r>
              <a:rPr lang="en-US" dirty="0" smtClean="0"/>
              <a:t>Malignant </a:t>
            </a:r>
            <a:r>
              <a:rPr lang="en-US" dirty="0" err="1" smtClean="0"/>
              <a:t>myoepithelioma</a:t>
            </a:r>
            <a:endParaRPr lang="en-US" dirty="0" smtClean="0"/>
          </a:p>
          <a:p>
            <a:r>
              <a:rPr lang="en-US" dirty="0" err="1" smtClean="0"/>
              <a:t>Oncocytic</a:t>
            </a:r>
            <a:r>
              <a:rPr lang="en-US" dirty="0" smtClean="0"/>
              <a:t> carcinoma</a:t>
            </a:r>
          </a:p>
          <a:p>
            <a:r>
              <a:rPr lang="en-US" dirty="0" err="1" smtClean="0"/>
              <a:t>Mucinous</a:t>
            </a:r>
            <a:r>
              <a:rPr lang="en-US" dirty="0" smtClean="0"/>
              <a:t> </a:t>
            </a:r>
            <a:r>
              <a:rPr lang="en-US" dirty="0" err="1" smtClean="0"/>
              <a:t>adenocarcinoma</a:t>
            </a:r>
            <a:endParaRPr lang="en-US" dirty="0" smtClean="0"/>
          </a:p>
          <a:p>
            <a:r>
              <a:rPr lang="en-US" dirty="0" smtClean="0"/>
              <a:t>Carcinoma in </a:t>
            </a:r>
            <a:r>
              <a:rPr lang="en-US" dirty="0" err="1" smtClean="0"/>
              <a:t>pleomorphic</a:t>
            </a:r>
            <a:r>
              <a:rPr lang="en-US" dirty="0" smtClean="0"/>
              <a:t> adenoma</a:t>
            </a:r>
          </a:p>
          <a:p>
            <a:r>
              <a:rPr lang="en-US" dirty="0" err="1" smtClean="0"/>
              <a:t>Adenocarcinoma</a:t>
            </a:r>
            <a:endParaRPr lang="en-US" dirty="0" smtClean="0"/>
          </a:p>
          <a:p>
            <a:r>
              <a:rPr lang="en-US" dirty="0" err="1" smtClean="0"/>
              <a:t>Squamous</a:t>
            </a:r>
            <a:r>
              <a:rPr lang="en-US" dirty="0" smtClean="0"/>
              <a:t> cell carcinoma</a:t>
            </a:r>
          </a:p>
          <a:p>
            <a:r>
              <a:rPr lang="en-US" dirty="0" smtClean="0"/>
              <a:t>Small cell carcinoma</a:t>
            </a:r>
          </a:p>
          <a:p>
            <a:r>
              <a:rPr lang="en-US" dirty="0" smtClean="0"/>
              <a:t>Salivary duct carcinoma</a:t>
            </a:r>
          </a:p>
          <a:p>
            <a:r>
              <a:rPr lang="en-US" dirty="0" smtClean="0"/>
              <a:t>Others</a:t>
            </a:r>
          </a:p>
          <a:p>
            <a:pPr>
              <a:buNone/>
            </a:pPr>
            <a:r>
              <a:rPr lang="en-US" dirty="0" smtClean="0"/>
              <a:t>III. </a:t>
            </a:r>
            <a:r>
              <a:rPr lang="en-US" dirty="0" smtClean="0">
                <a:solidFill>
                  <a:srgbClr val="FF0000"/>
                </a:solidFill>
              </a:rPr>
              <a:t>Non epithelial tumors</a:t>
            </a:r>
          </a:p>
          <a:p>
            <a:pPr>
              <a:buNone/>
            </a:pPr>
            <a:endParaRPr lang="en-US" dirty="0" smtClean="0"/>
          </a:p>
          <a:p>
            <a:pPr>
              <a:buNone/>
            </a:pPr>
            <a:r>
              <a:rPr lang="en-US" dirty="0" smtClean="0"/>
              <a:t>IV. </a:t>
            </a:r>
            <a:r>
              <a:rPr lang="en-US" dirty="0" smtClean="0">
                <a:solidFill>
                  <a:srgbClr val="C00000"/>
                </a:solidFill>
              </a:rPr>
              <a:t>Tumor like lesions</a:t>
            </a:r>
            <a:endParaRPr lang="en-US" dirty="0">
              <a:solidFill>
                <a:srgbClr val="C00000"/>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normAutofit/>
          </a:bodyPr>
          <a:lstStyle/>
          <a:p>
            <a:pPr>
              <a:lnSpc>
                <a:spcPct val="90000"/>
              </a:lnSpc>
              <a:buNone/>
              <a:defRPr/>
            </a:pPr>
            <a:r>
              <a:rPr lang="en-US" sz="3200" b="1" dirty="0" smtClean="0">
                <a:solidFill>
                  <a:srgbClr val="FF0000"/>
                </a:solidFill>
                <a:latin typeface="Monotype Corsiva" pitchFamily="66" charset="0"/>
              </a:rPr>
              <a:t>Plain film radiography :</a:t>
            </a:r>
          </a:p>
          <a:p>
            <a:pPr>
              <a:lnSpc>
                <a:spcPct val="90000"/>
              </a:lnSpc>
              <a:buNone/>
              <a:defRPr/>
            </a:pPr>
            <a:endParaRPr lang="en-US" sz="2800" dirty="0" smtClean="0">
              <a:latin typeface="Monotype Corsiva" pitchFamily="66" charset="0"/>
            </a:endParaRPr>
          </a:p>
          <a:p>
            <a:pPr>
              <a:lnSpc>
                <a:spcPct val="90000"/>
              </a:lnSpc>
              <a:defRPr/>
            </a:pPr>
            <a:r>
              <a:rPr lang="en-US" sz="2800" dirty="0" smtClean="0"/>
              <a:t>Important  &amp; fundamental part  of  the examination of salivary glands.</a:t>
            </a:r>
          </a:p>
          <a:p>
            <a:pPr>
              <a:lnSpc>
                <a:spcPct val="90000"/>
              </a:lnSpc>
              <a:defRPr/>
            </a:pPr>
            <a:endParaRPr lang="en-US" sz="2800" dirty="0" smtClean="0"/>
          </a:p>
          <a:p>
            <a:pPr>
              <a:lnSpc>
                <a:spcPct val="90000"/>
              </a:lnSpc>
              <a:defRPr/>
            </a:pPr>
            <a:r>
              <a:rPr lang="en-US" sz="2800" dirty="0" smtClean="0"/>
              <a:t>To examine the well calcified salivary gland stones.</a:t>
            </a:r>
          </a:p>
          <a:p>
            <a:pPr>
              <a:lnSpc>
                <a:spcPct val="90000"/>
              </a:lnSpc>
              <a:defRPr/>
            </a:pPr>
            <a:endParaRPr lang="en-US" sz="2800" dirty="0" smtClean="0"/>
          </a:p>
          <a:p>
            <a:pPr>
              <a:lnSpc>
                <a:spcPct val="90000"/>
              </a:lnSpc>
              <a:defRPr/>
            </a:pPr>
            <a:r>
              <a:rPr lang="en-US" sz="2800" dirty="0" smtClean="0"/>
              <a:t>It is recommended to use about half of the usual exposure to avoid overexposure of the </a:t>
            </a:r>
            <a:r>
              <a:rPr lang="en-US" sz="2800" dirty="0" err="1" smtClean="0"/>
              <a:t>sialoliths</a:t>
            </a:r>
            <a:r>
              <a:rPr lang="en-US" sz="2800" dirty="0" smtClean="0"/>
              <a:t>.</a:t>
            </a:r>
          </a:p>
          <a:p>
            <a:pPr>
              <a:lnSpc>
                <a:spcPct val="90000"/>
              </a:lnSpc>
              <a:defRPr/>
            </a:pPr>
            <a:endParaRPr lang="en-US" sz="2800" dirty="0" smtClean="0"/>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6553200" cy="5638800"/>
          </a:xfrm>
        </p:spPr>
        <p:txBody>
          <a:bodyPr>
            <a:normAutofit/>
          </a:bodyPr>
          <a:lstStyle/>
          <a:p>
            <a:pPr algn="just">
              <a:lnSpc>
                <a:spcPct val="80000"/>
              </a:lnSpc>
              <a:buNone/>
              <a:defRPr/>
            </a:pPr>
            <a:r>
              <a:rPr lang="en-US" sz="2800" b="1" dirty="0" smtClean="0">
                <a:solidFill>
                  <a:srgbClr val="FF0000"/>
                </a:solidFill>
                <a:latin typeface="Monotype Corsiva" pitchFamily="66" charset="0"/>
              </a:rPr>
              <a:t>Intra oral radiography :</a:t>
            </a:r>
          </a:p>
          <a:p>
            <a:pPr algn="just">
              <a:lnSpc>
                <a:spcPct val="80000"/>
              </a:lnSpc>
              <a:buNone/>
              <a:defRPr/>
            </a:pPr>
            <a:endParaRPr lang="en-US" sz="2800" b="1" dirty="0" smtClean="0">
              <a:latin typeface="Monotype Corsiva" pitchFamily="66" charset="0"/>
            </a:endParaRPr>
          </a:p>
          <a:p>
            <a:pPr algn="just">
              <a:lnSpc>
                <a:spcPct val="80000"/>
              </a:lnSpc>
              <a:defRPr/>
            </a:pPr>
            <a:r>
              <a:rPr lang="en-US" sz="2400" dirty="0" smtClean="0"/>
              <a:t>Stone in the anterior 2/3</a:t>
            </a:r>
            <a:r>
              <a:rPr lang="en-US" sz="2400" baseline="30000" dirty="0" smtClean="0"/>
              <a:t>rd</a:t>
            </a:r>
            <a:r>
              <a:rPr lang="en-US" sz="2400" dirty="0" smtClean="0"/>
              <a:t> of submandibular duct are imaged with a cross sectional mandibular </a:t>
            </a:r>
            <a:r>
              <a:rPr lang="en-US" sz="2400" dirty="0" err="1" smtClean="0"/>
              <a:t>occlusal</a:t>
            </a:r>
            <a:r>
              <a:rPr lang="en-US" sz="2400" dirty="0" smtClean="0"/>
              <a:t> projection.</a:t>
            </a:r>
          </a:p>
          <a:p>
            <a:pPr algn="just">
              <a:lnSpc>
                <a:spcPct val="80000"/>
              </a:lnSpc>
              <a:defRPr/>
            </a:pPr>
            <a:endParaRPr lang="en-US" sz="2400" dirty="0" smtClean="0"/>
          </a:p>
          <a:p>
            <a:pPr algn="just">
              <a:lnSpc>
                <a:spcPct val="80000"/>
              </a:lnSpc>
              <a:defRPr/>
            </a:pPr>
            <a:r>
              <a:rPr lang="en-US" sz="2400" dirty="0" smtClean="0"/>
              <a:t>Posterior part of the duct is demonstrated with a posterior oblique view.</a:t>
            </a:r>
          </a:p>
          <a:p>
            <a:pPr algn="just">
              <a:lnSpc>
                <a:spcPct val="80000"/>
              </a:lnSpc>
              <a:defRPr/>
            </a:pPr>
            <a:endParaRPr lang="en-US" sz="2400" dirty="0" smtClean="0"/>
          </a:p>
          <a:p>
            <a:pPr algn="just">
              <a:lnSpc>
                <a:spcPct val="80000"/>
              </a:lnSpc>
              <a:defRPr/>
            </a:pPr>
            <a:r>
              <a:rPr lang="en-US" sz="2400" dirty="0" smtClean="0"/>
              <a:t>Stone in anterior part of the parotid duct is imaged on Intra oral film. Film is held with hemostat against the cheek, as high as possible in the buccal </a:t>
            </a:r>
            <a:r>
              <a:rPr lang="en-US" sz="2400" dirty="0" err="1" smtClean="0"/>
              <a:t>sulcus</a:t>
            </a:r>
            <a:r>
              <a:rPr lang="en-US" sz="2400" dirty="0" smtClean="0"/>
              <a:t> &amp; over the parotid </a:t>
            </a:r>
            <a:r>
              <a:rPr lang="en-US" sz="2400" dirty="0" err="1" smtClean="0"/>
              <a:t>papilla.The</a:t>
            </a:r>
            <a:r>
              <a:rPr lang="en-US" sz="2400" dirty="0" smtClean="0"/>
              <a:t> central ray is directed perpendicular to the centre of film.</a:t>
            </a:r>
          </a:p>
          <a:p>
            <a:pPr algn="just"/>
            <a:endParaRPr lang="en-US" dirty="0"/>
          </a:p>
        </p:txBody>
      </p:sp>
      <p:pic>
        <p:nvPicPr>
          <p:cNvPr id="4" name="Picture 5" descr="100_8883"/>
          <p:cNvPicPr>
            <a:picLocks noChangeAspect="1" noChangeArrowheads="1"/>
          </p:cNvPicPr>
          <p:nvPr/>
        </p:nvPicPr>
        <p:blipFill>
          <a:blip r:embed="rId2" cstate="print">
            <a:grayscl/>
          </a:blip>
          <a:srcRect/>
          <a:stretch>
            <a:fillRect/>
          </a:stretch>
        </p:blipFill>
        <p:spPr bwMode="auto">
          <a:xfrm>
            <a:off x="7239000" y="3962400"/>
            <a:ext cx="1609725" cy="2660650"/>
          </a:xfrm>
          <a:prstGeom prst="rect">
            <a:avLst/>
          </a:prstGeom>
          <a:noFill/>
          <a:ln w="9525">
            <a:solidFill>
              <a:schemeClr val="tx2"/>
            </a:solidFill>
            <a:miter lim="800000"/>
            <a:headEnd/>
            <a:tailEnd/>
          </a:ln>
        </p:spPr>
      </p:pic>
      <p:pic>
        <p:nvPicPr>
          <p:cNvPr id="5" name="Picture 4" descr="100_8882"/>
          <p:cNvPicPr>
            <a:picLocks noChangeAspect="1" noChangeArrowheads="1"/>
          </p:cNvPicPr>
          <p:nvPr/>
        </p:nvPicPr>
        <p:blipFill>
          <a:blip r:embed="rId3" cstate="print">
            <a:lum bright="18000"/>
            <a:grayscl/>
          </a:blip>
          <a:srcRect l="87" t="7024" r="12270" b="17514"/>
          <a:stretch>
            <a:fillRect/>
          </a:stretch>
        </p:blipFill>
        <p:spPr bwMode="auto">
          <a:xfrm>
            <a:off x="6732588" y="0"/>
            <a:ext cx="2411412" cy="15589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458200" cy="5791200"/>
          </a:xfrm>
        </p:spPr>
        <p:txBody>
          <a:bodyPr>
            <a:normAutofit/>
          </a:bodyPr>
          <a:lstStyle/>
          <a:p>
            <a:pPr marL="609600" indent="-609600" algn="just">
              <a:lnSpc>
                <a:spcPct val="80000"/>
              </a:lnSpc>
              <a:buNone/>
              <a:defRPr/>
            </a:pPr>
            <a:r>
              <a:rPr lang="en-US" sz="2800" b="1" dirty="0" smtClean="0">
                <a:solidFill>
                  <a:srgbClr val="FF0000"/>
                </a:solidFill>
                <a:latin typeface="Monotype Corsiva" pitchFamily="66" charset="0"/>
              </a:rPr>
              <a:t>Extra oral radiography :</a:t>
            </a:r>
          </a:p>
          <a:p>
            <a:pPr marL="609600" indent="-609600" algn="just">
              <a:lnSpc>
                <a:spcPct val="80000"/>
              </a:lnSpc>
              <a:buNone/>
              <a:defRPr/>
            </a:pPr>
            <a:endParaRPr lang="en-US" sz="2800" b="1" dirty="0" smtClean="0">
              <a:latin typeface="Monotype Corsiva" pitchFamily="66" charset="0"/>
            </a:endParaRPr>
          </a:p>
          <a:p>
            <a:pPr marL="609600" indent="-609600" algn="just">
              <a:lnSpc>
                <a:spcPct val="80000"/>
              </a:lnSpc>
              <a:defRPr/>
            </a:pPr>
            <a:r>
              <a:rPr lang="en-US" sz="2400" dirty="0" smtClean="0"/>
              <a:t>Panoramic radiographs shows stones while superimposed over the </a:t>
            </a:r>
            <a:r>
              <a:rPr lang="en-US" sz="2400" dirty="0" err="1" smtClean="0"/>
              <a:t>ramus</a:t>
            </a:r>
            <a:r>
              <a:rPr lang="en-US" sz="2400" dirty="0" smtClean="0"/>
              <a:t> &amp; body of the mandible.</a:t>
            </a:r>
          </a:p>
          <a:p>
            <a:pPr marL="609600" indent="-609600" algn="just">
              <a:lnSpc>
                <a:spcPct val="80000"/>
              </a:lnSpc>
              <a:defRPr/>
            </a:pPr>
            <a:endParaRPr lang="en-US" sz="2400" dirty="0" smtClean="0"/>
          </a:p>
          <a:p>
            <a:pPr marL="609600" indent="-609600" algn="just">
              <a:lnSpc>
                <a:spcPct val="80000"/>
              </a:lnSpc>
              <a:defRPr/>
            </a:pPr>
            <a:r>
              <a:rPr lang="en-US" sz="2400" dirty="0" smtClean="0"/>
              <a:t>To demonstrate stones in the submandibular gland a lateral projection is made by opening the mouth, extending the chin &amp; depressing the tongue with the index finger. This will move the stone inferiorly a image will be apparent.</a:t>
            </a:r>
          </a:p>
          <a:p>
            <a:pPr marL="609600" indent="-609600" algn="just">
              <a:lnSpc>
                <a:spcPct val="80000"/>
              </a:lnSpc>
              <a:defRPr/>
            </a:pPr>
            <a:endParaRPr lang="en-US" sz="2400" dirty="0" smtClean="0"/>
          </a:p>
          <a:p>
            <a:pPr marL="609600" indent="-609600" algn="just">
              <a:lnSpc>
                <a:spcPct val="80000"/>
              </a:lnSpc>
              <a:defRPr/>
            </a:pPr>
            <a:r>
              <a:rPr lang="en-US" sz="2400" dirty="0" smtClean="0"/>
              <a:t>Stone in the distal portion of parotid gland is demonstrated by </a:t>
            </a:r>
            <a:r>
              <a:rPr lang="en-US" sz="2400" dirty="0" err="1" smtClean="0"/>
              <a:t>posteroanterior</a:t>
            </a:r>
            <a:r>
              <a:rPr lang="en-US" sz="2400" dirty="0" smtClean="0"/>
              <a:t> view projection with </a:t>
            </a:r>
          </a:p>
          <a:p>
            <a:pPr marL="609600" indent="-609600" algn="just">
              <a:lnSpc>
                <a:spcPct val="80000"/>
              </a:lnSpc>
              <a:buNone/>
              <a:defRPr/>
            </a:pPr>
            <a:r>
              <a:rPr lang="en-US" sz="2400" dirty="0" smtClean="0"/>
              <a:t>        cheeks puffed out may move the stone free</a:t>
            </a:r>
          </a:p>
          <a:p>
            <a:pPr marL="609600" indent="-609600" algn="just">
              <a:lnSpc>
                <a:spcPct val="80000"/>
              </a:lnSpc>
              <a:buNone/>
              <a:defRPr/>
            </a:pPr>
            <a:r>
              <a:rPr lang="en-US" sz="2400" dirty="0" smtClean="0"/>
              <a:t>        of bone</a:t>
            </a:r>
            <a:r>
              <a:rPr lang="en-US" sz="2800" dirty="0" smtClean="0"/>
              <a:t>.</a:t>
            </a:r>
          </a:p>
          <a:p>
            <a:pPr algn="just"/>
            <a:endParaRPr lang="en-US" dirty="0"/>
          </a:p>
        </p:txBody>
      </p:sp>
      <p:pic>
        <p:nvPicPr>
          <p:cNvPr id="4" name="Picture 4" descr="100_8884"/>
          <p:cNvPicPr>
            <a:picLocks noChangeAspect="1" noChangeArrowheads="1"/>
          </p:cNvPicPr>
          <p:nvPr/>
        </p:nvPicPr>
        <p:blipFill>
          <a:blip r:embed="rId2" cstate="print">
            <a:grayscl/>
          </a:blip>
          <a:srcRect/>
          <a:stretch>
            <a:fillRect/>
          </a:stretch>
        </p:blipFill>
        <p:spPr bwMode="auto">
          <a:xfrm>
            <a:off x="6400800" y="4518987"/>
            <a:ext cx="2438400" cy="23390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i="1" dirty="0" smtClean="0">
                <a:solidFill>
                  <a:srgbClr val="FF0000"/>
                </a:solidFill>
                <a:latin typeface="Monotype Corsiva" pitchFamily="66" charset="0"/>
              </a:rPr>
              <a:t>Commonly used radiographic projections for Salivary glands</a:t>
            </a:r>
            <a:r>
              <a:rPr lang="en-US" sz="3600" dirty="0" smtClean="0"/>
              <a:t/>
            </a:r>
            <a:br>
              <a:rPr lang="en-US" sz="3600" dirty="0" smtClean="0"/>
            </a:br>
            <a:endParaRPr lang="en-US" sz="3600" dirty="0"/>
          </a:p>
        </p:txBody>
      </p:sp>
      <p:graphicFrame>
        <p:nvGraphicFramePr>
          <p:cNvPr id="4" name="Content Placeholder 3"/>
          <p:cNvGraphicFramePr>
            <a:graphicFrameLocks noGrp="1"/>
          </p:cNvGraphicFramePr>
          <p:nvPr>
            <p:ph sz="quarter" idx="1"/>
          </p:nvPr>
        </p:nvGraphicFramePr>
        <p:xfrm>
          <a:off x="457200" y="2438400"/>
          <a:ext cx="8229600" cy="3363586"/>
        </p:xfrm>
        <a:graphic>
          <a:graphicData uri="http://schemas.openxmlformats.org/drawingml/2006/table">
            <a:tbl>
              <a:tblPr firstRow="1" bandRow="1">
                <a:tableStyleId>{5C22544A-7EE6-4342-B048-85BDC9FD1C3A}</a:tableStyleId>
              </a:tblPr>
              <a:tblGrid>
                <a:gridCol w="2362200"/>
                <a:gridCol w="5867400"/>
              </a:tblGrid>
              <a:tr h="735975">
                <a:tc>
                  <a:txBody>
                    <a:bodyPr/>
                    <a:lstStyle/>
                    <a:p>
                      <a:r>
                        <a:rPr lang="en-US" sz="2400" dirty="0" smtClean="0"/>
                        <a:t>Salivary</a:t>
                      </a:r>
                      <a:r>
                        <a:rPr lang="en-US" sz="2400" baseline="0" dirty="0" smtClean="0"/>
                        <a:t> gland</a:t>
                      </a:r>
                      <a:endParaRPr lang="en-US" sz="2400" dirty="0"/>
                    </a:p>
                  </a:txBody>
                  <a:tcPr/>
                </a:tc>
                <a:tc>
                  <a:txBody>
                    <a:bodyPr/>
                    <a:lstStyle/>
                    <a:p>
                      <a:r>
                        <a:rPr lang="en-US" sz="2400" dirty="0" smtClean="0"/>
                        <a:t>Radiographic projection</a:t>
                      </a:r>
                      <a:r>
                        <a:rPr lang="en-US" sz="2400" baseline="0" dirty="0" smtClean="0"/>
                        <a:t> used</a:t>
                      </a:r>
                      <a:endParaRPr lang="en-US" sz="2400" dirty="0"/>
                    </a:p>
                  </a:txBody>
                  <a:tcPr/>
                </a:tc>
              </a:tr>
              <a:tr h="1270313">
                <a:tc>
                  <a:txBody>
                    <a:bodyPr/>
                    <a:lstStyle/>
                    <a:p>
                      <a:r>
                        <a:rPr lang="en-US" sz="2400" dirty="0" smtClean="0"/>
                        <a:t>parotid</a:t>
                      </a:r>
                      <a:endParaRPr lang="en-US" sz="2400" dirty="0"/>
                    </a:p>
                  </a:txBody>
                  <a:tcPr/>
                </a:tc>
                <a:tc>
                  <a:txBody>
                    <a:bodyPr/>
                    <a:lstStyle/>
                    <a:p>
                      <a:r>
                        <a:rPr lang="en-US" sz="2400" dirty="0" smtClean="0"/>
                        <a:t>OPG, Oblique lateral, Rotated PA or AP, intraoral</a:t>
                      </a:r>
                      <a:r>
                        <a:rPr lang="en-US" sz="2400" baseline="0" dirty="0" smtClean="0"/>
                        <a:t> view of cheek</a:t>
                      </a:r>
                      <a:endParaRPr lang="en-US" sz="2400" dirty="0"/>
                    </a:p>
                  </a:txBody>
                  <a:tcPr/>
                </a:tc>
              </a:tr>
              <a:tr h="1270313">
                <a:tc>
                  <a:txBody>
                    <a:bodyPr/>
                    <a:lstStyle/>
                    <a:p>
                      <a:r>
                        <a:rPr lang="en-US" sz="2400" dirty="0" smtClean="0"/>
                        <a:t>submandibular</a:t>
                      </a:r>
                      <a:endParaRPr lang="en-US" sz="2400" dirty="0"/>
                    </a:p>
                  </a:txBody>
                  <a:tcPr/>
                </a:tc>
                <a:tc>
                  <a:txBody>
                    <a:bodyPr/>
                    <a:lstStyle/>
                    <a:p>
                      <a:r>
                        <a:rPr lang="en-US" sz="2400" dirty="0" smtClean="0"/>
                        <a:t>OPG,</a:t>
                      </a:r>
                      <a:r>
                        <a:rPr lang="en-US" sz="2400" baseline="0" dirty="0" smtClean="0"/>
                        <a:t> </a:t>
                      </a:r>
                      <a:r>
                        <a:rPr lang="en-US" sz="2400" dirty="0" smtClean="0"/>
                        <a:t>Oblique lateral, lower </a:t>
                      </a:r>
                      <a:r>
                        <a:rPr lang="en-US" sz="2400" dirty="0" err="1" smtClean="0"/>
                        <a:t>occlusal</a:t>
                      </a:r>
                      <a:r>
                        <a:rPr lang="en-US" sz="2400" dirty="0" smtClean="0"/>
                        <a:t> oblique view, lateral skull with tongue depressed.</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normAutofit fontScale="92500" lnSpcReduction="20000"/>
          </a:bodyPr>
          <a:lstStyle/>
          <a:p>
            <a:pPr>
              <a:buNone/>
              <a:defRPr/>
            </a:pPr>
            <a:r>
              <a:rPr lang="en-US" sz="3900" b="1" dirty="0" err="1" smtClean="0">
                <a:solidFill>
                  <a:srgbClr val="FF0000"/>
                </a:solidFill>
                <a:latin typeface="Monotype Corsiva" pitchFamily="66" charset="0"/>
              </a:rPr>
              <a:t>Sialography</a:t>
            </a:r>
            <a:r>
              <a:rPr lang="en-US" sz="3900" b="1" dirty="0" smtClean="0">
                <a:solidFill>
                  <a:srgbClr val="FF0000"/>
                </a:solidFill>
                <a:latin typeface="Monotype Corsiva" pitchFamily="66" charset="0"/>
              </a:rPr>
              <a:t> </a:t>
            </a:r>
            <a:r>
              <a:rPr lang="en-US" sz="3900" b="1" dirty="0" smtClean="0">
                <a:latin typeface="Monotype Corsiva" pitchFamily="66" charset="0"/>
              </a:rPr>
              <a:t>:</a:t>
            </a:r>
          </a:p>
          <a:p>
            <a:pPr>
              <a:buNone/>
              <a:defRPr/>
            </a:pPr>
            <a:endParaRPr lang="en-US" sz="2800" b="1" dirty="0" smtClean="0">
              <a:latin typeface="Monotype Corsiva" pitchFamily="66" charset="0"/>
            </a:endParaRPr>
          </a:p>
          <a:p>
            <a:pPr>
              <a:defRPr/>
            </a:pPr>
            <a:r>
              <a:rPr lang="en-US" sz="2800" dirty="0" smtClean="0"/>
              <a:t>First mentioned by </a:t>
            </a:r>
            <a:r>
              <a:rPr lang="en-US" sz="2800" dirty="0" err="1" smtClean="0"/>
              <a:t>Carpy</a:t>
            </a:r>
            <a:r>
              <a:rPr lang="en-US" sz="2800" dirty="0" smtClean="0"/>
              <a:t> in1902 &amp; described as a diagnostic tool by </a:t>
            </a:r>
            <a:r>
              <a:rPr lang="en-US" sz="2800" dirty="0" err="1" smtClean="0"/>
              <a:t>Barsony</a:t>
            </a:r>
            <a:r>
              <a:rPr lang="en-US" sz="2800" dirty="0" smtClean="0"/>
              <a:t> in 1925.</a:t>
            </a:r>
          </a:p>
          <a:p>
            <a:pPr>
              <a:defRPr/>
            </a:pPr>
            <a:r>
              <a:rPr lang="en-US" sz="2800" dirty="0" smtClean="0"/>
              <a:t>It is radiographic technique in which a radiopaque contrast agent is infused into the </a:t>
            </a:r>
            <a:r>
              <a:rPr lang="en-US" sz="2800" dirty="0" err="1" smtClean="0"/>
              <a:t>ductal</a:t>
            </a:r>
            <a:r>
              <a:rPr lang="en-US" sz="2800" dirty="0" smtClean="0"/>
              <a:t> system of salivary gland prior to imaging with plain films, fluoroscopy, panoramic radiography, computed radiography.</a:t>
            </a:r>
          </a:p>
          <a:p>
            <a:pPr>
              <a:defRPr/>
            </a:pPr>
            <a:endParaRPr lang="en-US" sz="2800" dirty="0" smtClean="0"/>
          </a:p>
          <a:p>
            <a:pPr>
              <a:defRPr/>
            </a:pPr>
            <a:r>
              <a:rPr lang="en-US" sz="2800" dirty="0" err="1" smtClean="0"/>
              <a:t>Sialography</a:t>
            </a:r>
            <a:r>
              <a:rPr lang="en-US" sz="2800" dirty="0" smtClean="0"/>
              <a:t> provides a straight forward demonstration of the </a:t>
            </a:r>
            <a:r>
              <a:rPr lang="en-US" sz="2800" dirty="0" err="1" smtClean="0"/>
              <a:t>ductal</a:t>
            </a:r>
            <a:r>
              <a:rPr lang="en-US" sz="2800" dirty="0" smtClean="0"/>
              <a:t> system.</a:t>
            </a:r>
          </a:p>
          <a:p>
            <a:pPr>
              <a:defRPr/>
            </a:pPr>
            <a:endParaRPr lang="en-US" sz="2800" dirty="0" smtClean="0"/>
          </a:p>
          <a:p>
            <a:pPr>
              <a:defRPr/>
            </a:pPr>
            <a:r>
              <a:rPr lang="en-US" sz="2800" dirty="0" smtClean="0"/>
              <a:t>The parotid &amp; submandibular gland are more commonly studied with this technique.</a:t>
            </a:r>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458200" cy="5562600"/>
          </a:xfrm>
        </p:spPr>
        <p:txBody>
          <a:bodyPr>
            <a:normAutofit/>
          </a:bodyPr>
          <a:lstStyle/>
          <a:p>
            <a:pPr algn="just">
              <a:defRPr/>
            </a:pPr>
            <a:r>
              <a:rPr lang="en-US" sz="2800" dirty="0" smtClean="0"/>
              <a:t>A survey film is usually made prior to introduction of the contrast solution into the </a:t>
            </a:r>
            <a:r>
              <a:rPr lang="en-US" sz="2800" dirty="0" err="1" smtClean="0"/>
              <a:t>ductal</a:t>
            </a:r>
            <a:r>
              <a:rPr lang="en-US" sz="2800" dirty="0" smtClean="0"/>
              <a:t> system, helps to  decide the positioning of patient &amp; exposure parameters.</a:t>
            </a:r>
          </a:p>
          <a:p>
            <a:pPr algn="just">
              <a:defRPr/>
            </a:pPr>
            <a:endParaRPr lang="en-US" sz="2800" dirty="0" smtClean="0"/>
          </a:p>
          <a:p>
            <a:pPr algn="just">
              <a:defRPr/>
            </a:pPr>
            <a:r>
              <a:rPr lang="en-US" sz="2800" dirty="0" err="1" smtClean="0"/>
              <a:t>Lacrimal</a:t>
            </a:r>
            <a:r>
              <a:rPr lang="en-US" sz="2800" dirty="0" smtClean="0"/>
              <a:t>  or periodontal probe is used to dilate the </a:t>
            </a:r>
            <a:r>
              <a:rPr lang="en-US" sz="2800" dirty="0" err="1" smtClean="0"/>
              <a:t>ductal</a:t>
            </a:r>
            <a:r>
              <a:rPr lang="en-US" sz="2800" dirty="0" smtClean="0"/>
              <a:t> orifice. Then a </a:t>
            </a:r>
            <a:r>
              <a:rPr lang="en-US" sz="2800" dirty="0" err="1" smtClean="0"/>
              <a:t>cannula</a:t>
            </a:r>
            <a:r>
              <a:rPr lang="en-US" sz="2800" dirty="0" smtClean="0"/>
              <a:t> is connected to a syringe containing contrast agent.</a:t>
            </a:r>
          </a:p>
          <a:p>
            <a:pPr algn="just">
              <a:defRPr/>
            </a:pPr>
            <a:endParaRPr lang="en-US" sz="2800" dirty="0" smtClean="0"/>
          </a:p>
          <a:p>
            <a:pPr algn="just">
              <a:defRPr/>
            </a:pPr>
            <a:r>
              <a:rPr lang="en-US" sz="2800" dirty="0" smtClean="0"/>
              <a:t>Contrast agent is slowly infused until the patient feels discomfort ( usually 0.2 to 1.5ml ).</a:t>
            </a:r>
          </a:p>
          <a:p>
            <a:pPr algn="just"/>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lnSpc>
                <a:spcPct val="90000"/>
              </a:lnSpc>
              <a:defRPr/>
            </a:pPr>
            <a:r>
              <a:rPr lang="en-US" sz="2800" dirty="0" smtClean="0"/>
              <a:t>Radiograph is taken.</a:t>
            </a:r>
          </a:p>
          <a:p>
            <a:pPr>
              <a:lnSpc>
                <a:spcPct val="90000"/>
              </a:lnSpc>
              <a:defRPr/>
            </a:pPr>
            <a:endParaRPr lang="en-US" sz="2800" dirty="0" smtClean="0"/>
          </a:p>
          <a:p>
            <a:pPr>
              <a:lnSpc>
                <a:spcPct val="90000"/>
              </a:lnSpc>
              <a:defRPr/>
            </a:pPr>
            <a:r>
              <a:rPr lang="en-US" sz="2800" dirty="0" smtClean="0"/>
              <a:t>Gland is allowed to empty for 5 min without stimulation, if there’s contrast retention  lemon juice or 1% citric acid is administered to stimulate secretion.</a:t>
            </a:r>
          </a:p>
          <a:p>
            <a:pPr>
              <a:lnSpc>
                <a:spcPct val="90000"/>
              </a:lnSpc>
              <a:defRPr/>
            </a:pPr>
            <a:endParaRPr lang="en-US" sz="2800" dirty="0" smtClean="0"/>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2800" dirty="0" smtClean="0"/>
              <a:t>Procedure is divided into 3 phases</a:t>
            </a:r>
            <a:endParaRPr lang="en-US" sz="2800" dirty="0"/>
          </a:p>
        </p:txBody>
      </p:sp>
      <p:sp>
        <p:nvSpPr>
          <p:cNvPr id="3" name="Content Placeholder 2"/>
          <p:cNvSpPr>
            <a:spLocks noGrp="1"/>
          </p:cNvSpPr>
          <p:nvPr>
            <p:ph sz="quarter" idx="1"/>
          </p:nvPr>
        </p:nvSpPr>
        <p:spPr>
          <a:xfrm>
            <a:off x="457200" y="1371600"/>
            <a:ext cx="8229600" cy="4953000"/>
          </a:xfrm>
        </p:spPr>
        <p:txBody>
          <a:bodyPr/>
          <a:lstStyle/>
          <a:p>
            <a:r>
              <a:rPr lang="en-US" dirty="0" smtClean="0"/>
              <a:t>Preoperative phase</a:t>
            </a:r>
          </a:p>
          <a:p>
            <a:r>
              <a:rPr lang="en-US" dirty="0" smtClean="0"/>
              <a:t>Filling phase </a:t>
            </a:r>
          </a:p>
          <a:p>
            <a:r>
              <a:rPr lang="en-US" dirty="0" smtClean="0"/>
              <a:t>Emptying phase</a:t>
            </a: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dirty="0" smtClean="0"/>
              <a:t>Preoperative phase</a:t>
            </a:r>
            <a:endParaRPr lang="en-US" sz="3200" dirty="0"/>
          </a:p>
        </p:txBody>
      </p:sp>
      <p:sp>
        <p:nvSpPr>
          <p:cNvPr id="3" name="Content Placeholder 2"/>
          <p:cNvSpPr>
            <a:spLocks noGrp="1"/>
          </p:cNvSpPr>
          <p:nvPr>
            <p:ph sz="quarter" idx="1"/>
          </p:nvPr>
        </p:nvSpPr>
        <p:spPr/>
        <p:txBody>
          <a:bodyPr/>
          <a:lstStyle/>
          <a:p>
            <a:r>
              <a:rPr lang="en-US" dirty="0" smtClean="0"/>
              <a:t>To note the position  &amp;/or presence of any radiopaque obstruction.</a:t>
            </a:r>
          </a:p>
          <a:p>
            <a:r>
              <a:rPr lang="en-US" dirty="0" smtClean="0"/>
              <a:t>To assess the position of shadows cast by normal anatomic structures that may overlie the gland such as hyoid bone.</a:t>
            </a:r>
          </a:p>
          <a:p>
            <a:r>
              <a:rPr lang="en-US" dirty="0" smtClean="0"/>
              <a:t>To assess the exposure factors.</a:t>
            </a:r>
          </a:p>
          <a:p>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600" dirty="0" smtClean="0"/>
              <a:t>Filling phase</a:t>
            </a:r>
            <a:endParaRPr lang="en-US" sz="3600" dirty="0"/>
          </a:p>
        </p:txBody>
      </p:sp>
      <p:sp>
        <p:nvSpPr>
          <p:cNvPr id="3" name="Content Placeholder 2"/>
          <p:cNvSpPr>
            <a:spLocks noGrp="1"/>
          </p:cNvSpPr>
          <p:nvPr>
            <p:ph sz="quarter" idx="1"/>
          </p:nvPr>
        </p:nvSpPr>
        <p:spPr/>
        <p:txBody>
          <a:bodyPr/>
          <a:lstStyle/>
          <a:p>
            <a:pPr>
              <a:buNone/>
            </a:pPr>
            <a:r>
              <a:rPr lang="en-US" dirty="0" smtClean="0"/>
              <a:t>Three main techniques for introducing contrast medium are</a:t>
            </a:r>
          </a:p>
          <a:p>
            <a:r>
              <a:rPr lang="en-US" dirty="0" smtClean="0">
                <a:solidFill>
                  <a:srgbClr val="FF0000"/>
                </a:solidFill>
              </a:rPr>
              <a:t>Simple injection technique</a:t>
            </a:r>
          </a:p>
          <a:p>
            <a:pPr>
              <a:buNone/>
            </a:pPr>
            <a:r>
              <a:rPr lang="en-US" dirty="0" smtClean="0"/>
              <a:t>Advantages </a:t>
            </a:r>
          </a:p>
          <a:p>
            <a:r>
              <a:rPr lang="en-US" dirty="0" smtClean="0"/>
              <a:t>Simple &amp; inexpensive</a:t>
            </a:r>
          </a:p>
          <a:p>
            <a:pPr>
              <a:buNone/>
            </a:pPr>
            <a:r>
              <a:rPr lang="en-US" dirty="0" smtClean="0"/>
              <a:t>Disadvantages</a:t>
            </a:r>
          </a:p>
          <a:p>
            <a:r>
              <a:rPr lang="en-US" dirty="0" smtClean="0"/>
              <a:t>The arbitrary pressure that is applied may cause damage to the gland.</a:t>
            </a:r>
          </a:p>
          <a:p>
            <a:r>
              <a:rPr lang="en-US" dirty="0" smtClean="0"/>
              <a:t>May lead to </a:t>
            </a:r>
            <a:r>
              <a:rPr lang="en-US" dirty="0" err="1" smtClean="0"/>
              <a:t>underfilling</a:t>
            </a:r>
            <a:r>
              <a:rPr lang="en-US" dirty="0" smtClean="0"/>
              <a:t> or overfilling of gland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943600"/>
          </a:xfrm>
        </p:spPr>
        <p:txBody>
          <a:bodyPr/>
          <a:lstStyle/>
          <a:p>
            <a:r>
              <a:rPr lang="en-US" dirty="0" err="1" smtClean="0"/>
              <a:t>Sialadenosis</a:t>
            </a:r>
            <a:endParaRPr lang="en-US" dirty="0" smtClean="0"/>
          </a:p>
          <a:p>
            <a:r>
              <a:rPr lang="en-US" dirty="0" err="1" smtClean="0"/>
              <a:t>Oncocytosis</a:t>
            </a:r>
            <a:endParaRPr lang="en-US" dirty="0" smtClean="0"/>
          </a:p>
          <a:p>
            <a:r>
              <a:rPr lang="en-US" dirty="0" smtClean="0"/>
              <a:t>Benign </a:t>
            </a:r>
            <a:r>
              <a:rPr lang="en-US" dirty="0" err="1" smtClean="0"/>
              <a:t>lymphoepithelial</a:t>
            </a:r>
            <a:r>
              <a:rPr lang="en-US" dirty="0" smtClean="0"/>
              <a:t> lesion</a:t>
            </a:r>
          </a:p>
          <a:p>
            <a:r>
              <a:rPr lang="en-US" dirty="0" err="1" smtClean="0"/>
              <a:t>Necrotising</a:t>
            </a:r>
            <a:r>
              <a:rPr lang="en-US" dirty="0" smtClean="0"/>
              <a:t> </a:t>
            </a:r>
            <a:r>
              <a:rPr lang="en-US" dirty="0" err="1" smtClean="0"/>
              <a:t>sialometaplasia</a:t>
            </a:r>
            <a:endParaRPr lang="en-US" dirty="0" smtClean="0"/>
          </a:p>
          <a:p>
            <a:r>
              <a:rPr lang="en-US" dirty="0" smtClean="0"/>
              <a:t>Chronic </a:t>
            </a:r>
            <a:r>
              <a:rPr lang="en-US" dirty="0" err="1" smtClean="0"/>
              <a:t>sclerosing</a:t>
            </a:r>
            <a:r>
              <a:rPr lang="en-US" dirty="0" smtClean="0"/>
              <a:t> </a:t>
            </a:r>
            <a:r>
              <a:rPr lang="en-US" dirty="0" err="1" smtClean="0"/>
              <a:t>sialometaplasia</a:t>
            </a:r>
            <a:r>
              <a:rPr lang="en-US" dirty="0" smtClean="0"/>
              <a:t> of salivary gland</a:t>
            </a:r>
          </a:p>
          <a:p>
            <a:r>
              <a:rPr lang="en-US" dirty="0" smtClean="0"/>
              <a:t>Salivary duct cyst</a:t>
            </a:r>
          </a:p>
          <a:p>
            <a:r>
              <a:rPr lang="en-US" dirty="0" smtClean="0"/>
              <a:t>Cystic lymphoid hyperplasia in AIDS</a:t>
            </a:r>
          </a:p>
          <a:p>
            <a:pPr>
              <a:buNone/>
            </a:pPr>
            <a:endParaRPr lang="en-US" dirty="0" smtClean="0"/>
          </a:p>
          <a:p>
            <a:pPr>
              <a:buNone/>
            </a:pPr>
            <a:r>
              <a:rPr lang="en-US" dirty="0" smtClean="0">
                <a:solidFill>
                  <a:srgbClr val="FF0000"/>
                </a:solidFill>
              </a:rPr>
              <a:t>V. Malignant lymphomas</a:t>
            </a:r>
          </a:p>
          <a:p>
            <a:pPr>
              <a:buNone/>
            </a:pPr>
            <a:endParaRPr lang="en-US" dirty="0" smtClean="0">
              <a:solidFill>
                <a:srgbClr val="FF0000"/>
              </a:solidFill>
            </a:endParaRPr>
          </a:p>
          <a:p>
            <a:pPr>
              <a:buNone/>
            </a:pPr>
            <a:r>
              <a:rPr lang="en-US" dirty="0" smtClean="0">
                <a:solidFill>
                  <a:srgbClr val="FF0000"/>
                </a:solidFill>
              </a:rPr>
              <a:t>VI. Secondary tumors</a:t>
            </a:r>
            <a:endParaRPr lang="en-US" dirty="0">
              <a:solidFill>
                <a:srgbClr val="FF0000"/>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8229600" cy="5029200"/>
          </a:xfrm>
        </p:spPr>
        <p:txBody>
          <a:bodyPr/>
          <a:lstStyle/>
          <a:p>
            <a:r>
              <a:rPr lang="en-US" dirty="0" smtClean="0">
                <a:solidFill>
                  <a:srgbClr val="FF0000"/>
                </a:solidFill>
              </a:rPr>
              <a:t>Hydrostatic phase</a:t>
            </a:r>
          </a:p>
          <a:p>
            <a:pPr>
              <a:buNone/>
            </a:pPr>
            <a:r>
              <a:rPr lang="en-US" dirty="0" smtClean="0"/>
              <a:t>Advantages</a:t>
            </a:r>
          </a:p>
          <a:p>
            <a:r>
              <a:rPr lang="en-US" dirty="0" smtClean="0"/>
              <a:t>Controlled introduction of contrast medium cause less damage</a:t>
            </a:r>
          </a:p>
          <a:p>
            <a:r>
              <a:rPr lang="en-US" dirty="0" smtClean="0"/>
              <a:t>Simple &amp; inexpensive</a:t>
            </a:r>
          </a:p>
          <a:p>
            <a:pPr>
              <a:buNone/>
            </a:pPr>
            <a:r>
              <a:rPr lang="en-US" dirty="0" smtClean="0"/>
              <a:t>Disadvantages</a:t>
            </a:r>
          </a:p>
          <a:p>
            <a:r>
              <a:rPr lang="en-US" dirty="0" smtClean="0"/>
              <a:t>Patient have to lie down during the procedure.</a:t>
            </a:r>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229600" cy="4953000"/>
          </a:xfrm>
        </p:spPr>
        <p:txBody>
          <a:bodyPr/>
          <a:lstStyle/>
          <a:p>
            <a:r>
              <a:rPr lang="en-US" dirty="0" smtClean="0">
                <a:solidFill>
                  <a:srgbClr val="FF0000"/>
                </a:solidFill>
              </a:rPr>
              <a:t>Continuous infusion pressure-monitored technique.</a:t>
            </a:r>
          </a:p>
          <a:p>
            <a:pPr>
              <a:buNone/>
            </a:pPr>
            <a:r>
              <a:rPr lang="en-US" dirty="0" smtClean="0"/>
              <a:t>Advantages</a:t>
            </a:r>
          </a:p>
          <a:p>
            <a:r>
              <a:rPr lang="en-US" dirty="0" smtClean="0"/>
              <a:t>Controlled introduction of contrast medium cause less damage.</a:t>
            </a:r>
          </a:p>
          <a:p>
            <a:r>
              <a:rPr lang="en-US" dirty="0" smtClean="0"/>
              <a:t>Does not cause overfilling of gland.</a:t>
            </a:r>
          </a:p>
          <a:p>
            <a:pPr>
              <a:buNone/>
            </a:pPr>
            <a:r>
              <a:rPr lang="en-US" dirty="0" smtClean="0"/>
              <a:t>Disadvantages</a:t>
            </a:r>
          </a:p>
          <a:p>
            <a:r>
              <a:rPr lang="en-US" dirty="0" smtClean="0"/>
              <a:t>Complex equipment required</a:t>
            </a:r>
          </a:p>
          <a:p>
            <a:r>
              <a:rPr lang="en-US" dirty="0" smtClean="0"/>
              <a:t>Time consuming</a:t>
            </a:r>
          </a:p>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Contrast media</a:t>
            </a:r>
            <a:endParaRPr lang="en-US" dirty="0"/>
          </a:p>
        </p:txBody>
      </p:sp>
      <p:sp>
        <p:nvSpPr>
          <p:cNvPr id="3" name="Content Placeholder 2"/>
          <p:cNvSpPr>
            <a:spLocks noGrp="1"/>
          </p:cNvSpPr>
          <p:nvPr>
            <p:ph sz="quarter" idx="1"/>
          </p:nvPr>
        </p:nvSpPr>
        <p:spPr>
          <a:xfrm>
            <a:off x="457200" y="1447800"/>
            <a:ext cx="8229600" cy="4876800"/>
          </a:xfrm>
        </p:spPr>
        <p:txBody>
          <a:bodyPr/>
          <a:lstStyle/>
          <a:p>
            <a:pPr>
              <a:buNone/>
            </a:pPr>
            <a:r>
              <a:rPr lang="en-US" dirty="0" smtClean="0"/>
              <a:t>All contrast media used are iodine based &amp; are classified into oil based &amp; water based solutions.</a:t>
            </a:r>
          </a:p>
          <a:p>
            <a:r>
              <a:rPr lang="en-US" dirty="0" smtClean="0"/>
              <a:t>Water based media</a:t>
            </a:r>
          </a:p>
          <a:p>
            <a:pPr>
              <a:buNone/>
            </a:pPr>
            <a:r>
              <a:rPr lang="en-US" dirty="0" err="1" smtClean="0"/>
              <a:t>Diatrizoate</a:t>
            </a:r>
            <a:r>
              <a:rPr lang="en-US" dirty="0" smtClean="0"/>
              <a:t> (</a:t>
            </a:r>
            <a:r>
              <a:rPr lang="en-US" dirty="0" err="1" smtClean="0"/>
              <a:t>Urografin</a:t>
            </a:r>
            <a:r>
              <a:rPr lang="en-US" dirty="0" smtClean="0"/>
              <a:t>)</a:t>
            </a:r>
          </a:p>
          <a:p>
            <a:pPr>
              <a:buNone/>
            </a:pPr>
            <a:r>
              <a:rPr lang="en-US" dirty="0" err="1" smtClean="0"/>
              <a:t>Metrizoate</a:t>
            </a:r>
            <a:r>
              <a:rPr lang="en-US" dirty="0" smtClean="0"/>
              <a:t> (</a:t>
            </a:r>
            <a:r>
              <a:rPr lang="en-US" dirty="0" err="1" smtClean="0"/>
              <a:t>Triosil</a:t>
            </a:r>
            <a:r>
              <a:rPr lang="en-US" dirty="0" smtClean="0"/>
              <a:t>)</a:t>
            </a:r>
          </a:p>
          <a:p>
            <a:r>
              <a:rPr lang="en-US" dirty="0" smtClean="0"/>
              <a:t>Oil based media</a:t>
            </a:r>
          </a:p>
          <a:p>
            <a:pPr>
              <a:buNone/>
            </a:pPr>
            <a:r>
              <a:rPr lang="en-US" dirty="0" err="1" smtClean="0"/>
              <a:t>Lipiodol</a:t>
            </a:r>
            <a:r>
              <a:rPr lang="en-US" dirty="0" smtClean="0"/>
              <a:t> (</a:t>
            </a:r>
            <a:r>
              <a:rPr lang="en-US" dirty="0" err="1" smtClean="0"/>
              <a:t>iodised</a:t>
            </a:r>
            <a:r>
              <a:rPr lang="en-US" dirty="0" smtClean="0"/>
              <a:t> poppy seed oil)</a:t>
            </a:r>
          </a:p>
          <a:p>
            <a:pPr>
              <a:buNone/>
            </a:pPr>
            <a:r>
              <a:rPr lang="en-US" dirty="0" err="1" smtClean="0"/>
              <a:t>Pantopaque</a:t>
            </a:r>
            <a:r>
              <a:rPr lang="en-US" dirty="0" smtClean="0"/>
              <a:t> (Water insoluble organic iodine compounds)</a:t>
            </a:r>
          </a:p>
          <a:p>
            <a:endParaRPr lang="en-US" dirty="0" smtClean="0"/>
          </a:p>
          <a:p>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rmAutofit fontScale="90000"/>
          </a:bodyPr>
          <a:lstStyle/>
          <a:p>
            <a:r>
              <a:rPr lang="en-US" dirty="0" smtClean="0"/>
              <a:t>Indications &amp; contraindications</a:t>
            </a:r>
            <a:endParaRPr lang="en-US" dirty="0"/>
          </a:p>
        </p:txBody>
      </p:sp>
      <p:sp>
        <p:nvSpPr>
          <p:cNvPr id="3" name="Content Placeholder 2"/>
          <p:cNvSpPr>
            <a:spLocks noGrp="1"/>
          </p:cNvSpPr>
          <p:nvPr>
            <p:ph sz="quarter" idx="1"/>
          </p:nvPr>
        </p:nvSpPr>
        <p:spPr>
          <a:xfrm>
            <a:off x="457200" y="1828800"/>
            <a:ext cx="8229600" cy="4572000"/>
          </a:xfrm>
        </p:spPr>
        <p:txBody>
          <a:bodyPr/>
          <a:lstStyle/>
          <a:p>
            <a:pPr>
              <a:buNone/>
            </a:pPr>
            <a:r>
              <a:rPr lang="en-US" dirty="0" smtClean="0">
                <a:solidFill>
                  <a:srgbClr val="FF0000"/>
                </a:solidFill>
              </a:rPr>
              <a:t>Indications</a:t>
            </a:r>
          </a:p>
          <a:p>
            <a:r>
              <a:rPr lang="en-US" dirty="0" smtClean="0"/>
              <a:t>To determine the presence &amp; /or position of calculi or other blockages.</a:t>
            </a:r>
          </a:p>
          <a:p>
            <a:r>
              <a:rPr lang="en-US" dirty="0" smtClean="0"/>
              <a:t>To assess the extent of </a:t>
            </a:r>
            <a:r>
              <a:rPr lang="en-US" dirty="0" err="1" smtClean="0"/>
              <a:t>ductal</a:t>
            </a:r>
            <a:r>
              <a:rPr lang="en-US" dirty="0" smtClean="0"/>
              <a:t> &amp; glandular destruction secondary to an obstruction</a:t>
            </a:r>
          </a:p>
          <a:p>
            <a:r>
              <a:rPr lang="en-US" dirty="0" smtClean="0"/>
              <a:t>To assess the extent of glandular breakdown.</a:t>
            </a:r>
          </a:p>
          <a:p>
            <a:r>
              <a:rPr lang="en-US" dirty="0" smtClean="0"/>
              <a:t>To assess the functions in case of dry mouth.</a:t>
            </a:r>
          </a:p>
          <a:p>
            <a:r>
              <a:rPr lang="en-US" dirty="0" smtClean="0"/>
              <a:t>To determine the location, size, nature, &amp; origin of swelling or mass.</a:t>
            </a:r>
          </a:p>
          <a:p>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181600"/>
          </a:xfrm>
        </p:spPr>
        <p:txBody>
          <a:bodyPr/>
          <a:lstStyle/>
          <a:p>
            <a:pPr>
              <a:lnSpc>
                <a:spcPct val="90000"/>
              </a:lnSpc>
              <a:buNone/>
              <a:defRPr/>
            </a:pPr>
            <a:r>
              <a:rPr lang="en-US" sz="2800" b="1" dirty="0" err="1" smtClean="0">
                <a:solidFill>
                  <a:srgbClr val="FF0000"/>
                </a:solidFill>
                <a:latin typeface="Monotype Corsiva" pitchFamily="66" charset="0"/>
              </a:rPr>
              <a:t>Contraindicatons</a:t>
            </a:r>
            <a:r>
              <a:rPr lang="en-US" sz="2800" b="1" dirty="0" smtClean="0">
                <a:solidFill>
                  <a:srgbClr val="FF0000"/>
                </a:solidFill>
                <a:latin typeface="Monotype Corsiva" pitchFamily="66" charset="0"/>
              </a:rPr>
              <a:t> :</a:t>
            </a:r>
          </a:p>
          <a:p>
            <a:pPr>
              <a:lnSpc>
                <a:spcPct val="90000"/>
              </a:lnSpc>
              <a:buNone/>
              <a:defRPr/>
            </a:pPr>
            <a:endParaRPr lang="en-US" sz="2400" b="1" dirty="0" smtClean="0">
              <a:latin typeface="Monotype Corsiva" pitchFamily="66" charset="0"/>
            </a:endParaRPr>
          </a:p>
          <a:p>
            <a:pPr>
              <a:lnSpc>
                <a:spcPct val="90000"/>
              </a:lnSpc>
              <a:defRPr/>
            </a:pPr>
            <a:r>
              <a:rPr lang="en-US" sz="2400" dirty="0" smtClean="0"/>
              <a:t>Acute infection / inflammation</a:t>
            </a:r>
          </a:p>
          <a:p>
            <a:pPr>
              <a:lnSpc>
                <a:spcPct val="90000"/>
              </a:lnSpc>
              <a:defRPr/>
            </a:pPr>
            <a:endParaRPr lang="en-US" sz="2400" dirty="0" smtClean="0"/>
          </a:p>
          <a:p>
            <a:pPr>
              <a:lnSpc>
                <a:spcPct val="90000"/>
              </a:lnSpc>
              <a:defRPr/>
            </a:pPr>
            <a:r>
              <a:rPr lang="en-US" sz="2400" dirty="0" smtClean="0"/>
              <a:t>Allergic to iodine containing compounds.</a:t>
            </a:r>
          </a:p>
          <a:p>
            <a:pPr>
              <a:lnSpc>
                <a:spcPct val="90000"/>
              </a:lnSpc>
              <a:defRPr/>
            </a:pPr>
            <a:endParaRPr lang="en-US" sz="2400" dirty="0" smtClean="0"/>
          </a:p>
          <a:p>
            <a:pPr>
              <a:lnSpc>
                <a:spcPct val="90000"/>
              </a:lnSpc>
              <a:defRPr/>
            </a:pPr>
            <a:r>
              <a:rPr lang="en-US" sz="2400" dirty="0" smtClean="0"/>
              <a:t>Stones close to </a:t>
            </a:r>
            <a:r>
              <a:rPr lang="en-US" sz="2400" dirty="0" err="1" smtClean="0"/>
              <a:t>ductal</a:t>
            </a:r>
            <a:r>
              <a:rPr lang="en-US" sz="2400" dirty="0" smtClean="0"/>
              <a:t> orifice may be pushed back as contrast media is injected.</a:t>
            </a:r>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5257800"/>
          </a:xfrm>
        </p:spPr>
        <p:txBody>
          <a:bodyPr>
            <a:normAutofit/>
          </a:bodyPr>
          <a:lstStyle/>
          <a:p>
            <a:pPr>
              <a:buNone/>
            </a:pPr>
            <a:r>
              <a:rPr lang="en-US" sz="1800" dirty="0" smtClean="0"/>
              <a:t>                 Note the shadows cast by overlying anatomic structures:</a:t>
            </a:r>
          </a:p>
          <a:p>
            <a:pPr>
              <a:buNone/>
            </a:pPr>
            <a:r>
              <a:rPr lang="en-US" sz="1800" dirty="0" smtClean="0"/>
              <a:t>                             The HYOID or SPINE or MANDIBLE</a:t>
            </a:r>
            <a:endParaRPr lang="en-US" sz="1800" dirty="0"/>
          </a:p>
        </p:txBody>
      </p:sp>
      <p:sp>
        <p:nvSpPr>
          <p:cNvPr id="4" name="Down Arrow 3"/>
          <p:cNvSpPr/>
          <p:nvPr/>
        </p:nvSpPr>
        <p:spPr>
          <a:xfrm>
            <a:off x="3962400" y="2209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2057400"/>
            <a:ext cx="3640805" cy="923330"/>
          </a:xfrm>
          <a:prstGeom prst="rect">
            <a:avLst/>
          </a:prstGeom>
          <a:noFill/>
        </p:spPr>
        <p:txBody>
          <a:bodyPr wrap="square" rtlCol="0">
            <a:spAutoFit/>
          </a:bodyPr>
          <a:lstStyle/>
          <a:p>
            <a:r>
              <a:rPr lang="en-US" dirty="0" smtClean="0"/>
              <a:t>                </a:t>
            </a:r>
          </a:p>
          <a:p>
            <a:endParaRPr lang="en-US" dirty="0" smtClean="0"/>
          </a:p>
          <a:p>
            <a:r>
              <a:rPr lang="en-US" dirty="0" smtClean="0"/>
              <a:t>                Assess the exposure factors</a:t>
            </a:r>
            <a:endParaRPr lang="en-US" dirty="0"/>
          </a:p>
        </p:txBody>
      </p:sp>
      <p:sp>
        <p:nvSpPr>
          <p:cNvPr id="7" name="TextBox 6"/>
          <p:cNvSpPr txBox="1"/>
          <p:nvPr/>
        </p:nvSpPr>
        <p:spPr>
          <a:xfrm>
            <a:off x="2209800" y="3276600"/>
            <a:ext cx="4829654" cy="923330"/>
          </a:xfrm>
          <a:prstGeom prst="rect">
            <a:avLst/>
          </a:prstGeom>
          <a:noFill/>
        </p:spPr>
        <p:txBody>
          <a:bodyPr wrap="square" rtlCol="0">
            <a:spAutoFit/>
          </a:bodyPr>
          <a:lstStyle/>
          <a:p>
            <a:endParaRPr lang="en-US" dirty="0" smtClean="0"/>
          </a:p>
          <a:p>
            <a:endParaRPr lang="en-US" dirty="0" smtClean="0"/>
          </a:p>
          <a:p>
            <a:r>
              <a:rPr lang="en-US" dirty="0" smtClean="0"/>
              <a:t>Assess the degree of filling the duct structures</a:t>
            </a:r>
            <a:endParaRPr lang="en-US" dirty="0"/>
          </a:p>
        </p:txBody>
      </p:sp>
      <p:sp>
        <p:nvSpPr>
          <p:cNvPr id="8" name="Down Arrow 7"/>
          <p:cNvSpPr/>
          <p:nvPr/>
        </p:nvSpPr>
        <p:spPr>
          <a:xfrm flipH="1">
            <a:off x="3962400" y="4114800"/>
            <a:ext cx="22860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4495800"/>
            <a:ext cx="9363734" cy="646331"/>
          </a:xfrm>
          <a:prstGeom prst="rect">
            <a:avLst/>
          </a:prstGeom>
          <a:noFill/>
        </p:spPr>
        <p:txBody>
          <a:bodyPr wrap="square" rtlCol="0">
            <a:spAutoFit/>
          </a:bodyPr>
          <a:lstStyle/>
          <a:p>
            <a:endParaRPr lang="en-US" dirty="0" smtClean="0"/>
          </a:p>
          <a:p>
            <a:r>
              <a:rPr lang="en-US" dirty="0" smtClean="0"/>
              <a:t>Assess the main duct for diameter, course &amp; direction , presence of filling defect</a:t>
            </a:r>
            <a:endParaRPr lang="en-US" dirty="0"/>
          </a:p>
        </p:txBody>
      </p:sp>
      <p:sp>
        <p:nvSpPr>
          <p:cNvPr id="10" name="Down Arrow 9"/>
          <p:cNvSpPr/>
          <p:nvPr/>
        </p:nvSpPr>
        <p:spPr>
          <a:xfrm>
            <a:off x="3962400" y="5181600"/>
            <a:ext cx="2286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6019800"/>
            <a:ext cx="3005951" cy="369332"/>
          </a:xfrm>
          <a:prstGeom prst="rect">
            <a:avLst/>
          </a:prstGeom>
          <a:noFill/>
        </p:spPr>
        <p:txBody>
          <a:bodyPr wrap="square" rtlCol="0">
            <a:spAutoFit/>
          </a:bodyPr>
          <a:lstStyle/>
          <a:p>
            <a:r>
              <a:rPr lang="en-US" dirty="0" smtClean="0"/>
              <a:t>Assess the degree of emptying</a:t>
            </a:r>
            <a:endParaRPr lang="en-US" dirty="0"/>
          </a:p>
        </p:txBody>
      </p:sp>
      <p:sp>
        <p:nvSpPr>
          <p:cNvPr id="14" name="Down Arrow 13"/>
          <p:cNvSpPr/>
          <p:nvPr/>
        </p:nvSpPr>
        <p:spPr>
          <a:xfrm>
            <a:off x="3962400" y="30480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5800" y="609600"/>
            <a:ext cx="7696200" cy="523220"/>
          </a:xfrm>
          <a:prstGeom prst="rect">
            <a:avLst/>
          </a:prstGeom>
          <a:noFill/>
        </p:spPr>
        <p:txBody>
          <a:bodyPr wrap="square" rtlCol="0">
            <a:spAutoFit/>
          </a:bodyPr>
          <a:lstStyle/>
          <a:p>
            <a:r>
              <a:rPr lang="en-US" sz="2800" dirty="0" err="1" smtClean="0">
                <a:solidFill>
                  <a:srgbClr val="FF0000"/>
                </a:solidFill>
              </a:rPr>
              <a:t>Sytematic</a:t>
            </a:r>
            <a:r>
              <a:rPr lang="en-US" sz="2800" dirty="0" smtClean="0">
                <a:solidFill>
                  <a:srgbClr val="FF0000"/>
                </a:solidFill>
              </a:rPr>
              <a:t> approach for </a:t>
            </a:r>
            <a:r>
              <a:rPr lang="en-US" sz="2800" dirty="0" err="1" smtClean="0">
                <a:solidFill>
                  <a:srgbClr val="FF0000"/>
                </a:solidFill>
              </a:rPr>
              <a:t>sialographic</a:t>
            </a:r>
            <a:r>
              <a:rPr lang="en-US" sz="2800" dirty="0" smtClean="0">
                <a:solidFill>
                  <a:srgbClr val="FF0000"/>
                </a:solidFill>
              </a:rPr>
              <a:t> interpretation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Normal </a:t>
            </a:r>
            <a:r>
              <a:rPr lang="en-US" sz="3600" dirty="0" err="1" smtClean="0"/>
              <a:t>sialographic</a:t>
            </a:r>
            <a:r>
              <a:rPr lang="en-US" sz="3600" dirty="0" smtClean="0"/>
              <a:t> appearances of salivary glands.</a:t>
            </a:r>
            <a:endParaRPr lang="en-US" sz="3600" dirty="0"/>
          </a:p>
        </p:txBody>
      </p:sp>
      <p:pic>
        <p:nvPicPr>
          <p:cNvPr id="5" name="Picture 6" descr="100_8886"/>
          <p:cNvPicPr>
            <a:picLocks noGrp="1" noChangeAspect="1" noChangeArrowheads="1"/>
          </p:cNvPicPr>
          <p:nvPr>
            <p:ph sz="quarter" idx="1"/>
          </p:nvPr>
        </p:nvPicPr>
        <p:blipFill>
          <a:blip r:embed="rId2" cstate="print"/>
          <a:srcRect/>
          <a:stretch>
            <a:fillRect/>
          </a:stretch>
        </p:blipFill>
        <p:spPr bwMode="auto">
          <a:xfrm>
            <a:off x="5562600" y="2743200"/>
            <a:ext cx="2514600" cy="2601884"/>
          </a:xfrm>
          <a:prstGeom prst="rect">
            <a:avLst/>
          </a:prstGeom>
          <a:noFill/>
          <a:ln w="9525">
            <a:solidFill>
              <a:schemeClr val="tx1"/>
            </a:solidFill>
            <a:miter lim="800000"/>
            <a:headEnd/>
            <a:tailEnd/>
          </a:ln>
        </p:spPr>
      </p:pic>
      <p:pic>
        <p:nvPicPr>
          <p:cNvPr id="4" name="Picture 4" descr="100_8885"/>
          <p:cNvPicPr>
            <a:picLocks noChangeAspect="1" noChangeArrowheads="1"/>
          </p:cNvPicPr>
          <p:nvPr/>
        </p:nvPicPr>
        <p:blipFill>
          <a:blip r:embed="rId3" cstate="print">
            <a:lum bright="12000"/>
          </a:blip>
          <a:srcRect l="15407" t="4944" r="23276" b="10074"/>
          <a:stretch>
            <a:fillRect/>
          </a:stretch>
        </p:blipFill>
        <p:spPr bwMode="auto">
          <a:xfrm>
            <a:off x="914400" y="2667000"/>
            <a:ext cx="2632075" cy="27368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lstStyle/>
          <a:p>
            <a:r>
              <a:rPr lang="en-US" sz="2800" dirty="0" smtClean="0"/>
              <a:t> </a:t>
            </a:r>
            <a:r>
              <a:rPr lang="en-US" sz="2800" dirty="0" err="1" smtClean="0"/>
              <a:t>sialographic</a:t>
            </a:r>
            <a:r>
              <a:rPr lang="en-US" sz="2800" dirty="0" smtClean="0"/>
              <a:t> appearances of  </a:t>
            </a:r>
            <a:r>
              <a:rPr lang="en-US" sz="2800" dirty="0" err="1" smtClean="0"/>
              <a:t>sialodochitis</a:t>
            </a:r>
            <a:r>
              <a:rPr lang="en-US" sz="2800" dirty="0" smtClean="0"/>
              <a:t> – sausage link appearance.</a:t>
            </a:r>
          </a:p>
          <a:p>
            <a:endParaRPr lang="en-US" sz="2800" dirty="0" smtClean="0"/>
          </a:p>
          <a:p>
            <a:r>
              <a:rPr lang="en-US" sz="2800" dirty="0" err="1" smtClean="0"/>
              <a:t>sialographic</a:t>
            </a:r>
            <a:r>
              <a:rPr lang="en-US" sz="2800" dirty="0" smtClean="0"/>
              <a:t> appearances of </a:t>
            </a:r>
            <a:r>
              <a:rPr lang="en-US" sz="2800" dirty="0" err="1" smtClean="0"/>
              <a:t>sialadenitis</a:t>
            </a:r>
            <a:r>
              <a:rPr lang="en-US" sz="2800" dirty="0" smtClean="0"/>
              <a:t> – </a:t>
            </a:r>
            <a:r>
              <a:rPr lang="en-US" sz="2800" dirty="0" err="1" smtClean="0"/>
              <a:t>sialectasis</a:t>
            </a:r>
            <a:endParaRPr lang="en-US" sz="2800" dirty="0" smtClean="0"/>
          </a:p>
          <a:p>
            <a:endParaRPr lang="en-US" sz="2800" dirty="0" smtClean="0"/>
          </a:p>
          <a:p>
            <a:r>
              <a:rPr lang="en-US" sz="2800" dirty="0" err="1" smtClean="0"/>
              <a:t>sialographic</a:t>
            </a:r>
            <a:r>
              <a:rPr lang="en-US" sz="2800" dirty="0" smtClean="0"/>
              <a:t> appearances of </a:t>
            </a:r>
            <a:r>
              <a:rPr lang="en-US" sz="2800" dirty="0" err="1" smtClean="0"/>
              <a:t>Sjogren</a:t>
            </a:r>
            <a:r>
              <a:rPr lang="en-US" sz="2800" dirty="0" smtClean="0"/>
              <a:t>’ s </a:t>
            </a:r>
            <a:r>
              <a:rPr lang="en-US" sz="2800" dirty="0" err="1" smtClean="0"/>
              <a:t>sydrome</a:t>
            </a:r>
            <a:r>
              <a:rPr lang="en-US" sz="2800" dirty="0" smtClean="0"/>
              <a:t> – punctuate </a:t>
            </a:r>
            <a:r>
              <a:rPr lang="en-US" sz="2800" dirty="0" err="1" smtClean="0"/>
              <a:t>sialectasis</a:t>
            </a:r>
            <a:r>
              <a:rPr lang="en-US" sz="2800" dirty="0" smtClean="0"/>
              <a:t> or </a:t>
            </a:r>
            <a:r>
              <a:rPr lang="en-US" sz="2800" dirty="0" err="1" smtClean="0"/>
              <a:t>snowstrom</a:t>
            </a:r>
            <a:r>
              <a:rPr lang="en-US" sz="2800" dirty="0" smtClean="0"/>
              <a:t> appearance.</a:t>
            </a:r>
          </a:p>
          <a:p>
            <a:endParaRPr lang="en-US" sz="2800" dirty="0" smtClean="0"/>
          </a:p>
          <a:p>
            <a:r>
              <a:rPr lang="en-US" sz="2800" dirty="0" err="1" smtClean="0"/>
              <a:t>sialographic</a:t>
            </a:r>
            <a:r>
              <a:rPr lang="en-US" sz="2800" dirty="0" smtClean="0"/>
              <a:t> appearances of intrinsic </a:t>
            </a:r>
            <a:r>
              <a:rPr lang="en-US" sz="2800" dirty="0" err="1" smtClean="0"/>
              <a:t>tumours</a:t>
            </a:r>
            <a:r>
              <a:rPr lang="en-US" sz="2800" dirty="0" smtClean="0"/>
              <a:t> – ball in hand </a:t>
            </a:r>
            <a:r>
              <a:rPr lang="en-US" sz="2800" dirty="0" err="1" smtClean="0"/>
              <a:t>appearnce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6400800" cy="5410200"/>
          </a:xfrm>
        </p:spPr>
        <p:txBody>
          <a:bodyPr>
            <a:normAutofit fontScale="92500" lnSpcReduction="10000"/>
          </a:bodyPr>
          <a:lstStyle/>
          <a:p>
            <a:pPr>
              <a:lnSpc>
                <a:spcPct val="90000"/>
              </a:lnSpc>
              <a:buNone/>
              <a:defRPr/>
            </a:pPr>
            <a:r>
              <a:rPr lang="en-US" sz="3500" b="1" dirty="0" err="1" smtClean="0">
                <a:solidFill>
                  <a:srgbClr val="FF0000"/>
                </a:solidFill>
                <a:latin typeface="Monotype Corsiva" pitchFamily="66" charset="0"/>
              </a:rPr>
              <a:t>Scintigraphy</a:t>
            </a:r>
            <a:r>
              <a:rPr lang="en-US" sz="3500" b="1" dirty="0" smtClean="0">
                <a:solidFill>
                  <a:srgbClr val="FF0000"/>
                </a:solidFill>
                <a:latin typeface="Monotype Corsiva" pitchFamily="66" charset="0"/>
              </a:rPr>
              <a:t> :</a:t>
            </a:r>
          </a:p>
          <a:p>
            <a:pPr>
              <a:lnSpc>
                <a:spcPct val="90000"/>
              </a:lnSpc>
              <a:buNone/>
              <a:defRPr/>
            </a:pPr>
            <a:endParaRPr lang="en-US" sz="2800" dirty="0" smtClean="0">
              <a:latin typeface="Monotype Corsiva" pitchFamily="66" charset="0"/>
            </a:endParaRPr>
          </a:p>
          <a:p>
            <a:pPr>
              <a:lnSpc>
                <a:spcPct val="90000"/>
              </a:lnSpc>
              <a:defRPr/>
            </a:pPr>
            <a:r>
              <a:rPr lang="en-US" sz="2800" dirty="0" smtClean="0"/>
              <a:t>This technique provides a functional study of the salivary glands.</a:t>
            </a:r>
          </a:p>
          <a:p>
            <a:pPr>
              <a:lnSpc>
                <a:spcPct val="90000"/>
              </a:lnSpc>
              <a:defRPr/>
            </a:pPr>
            <a:endParaRPr lang="en-US" sz="2800" dirty="0" smtClean="0"/>
          </a:p>
          <a:p>
            <a:pPr>
              <a:lnSpc>
                <a:spcPct val="90000"/>
              </a:lnSpc>
              <a:defRPr/>
            </a:pPr>
            <a:r>
              <a:rPr lang="en-US" sz="2800" dirty="0" smtClean="0"/>
              <a:t>10-20 </a:t>
            </a:r>
            <a:r>
              <a:rPr lang="en-US" sz="2800" dirty="0" err="1" smtClean="0"/>
              <a:t>millicuries</a:t>
            </a:r>
            <a:r>
              <a:rPr lang="en-US" sz="2800" dirty="0" smtClean="0"/>
              <a:t> of the radioactive isotope is injected intravenously .</a:t>
            </a:r>
          </a:p>
          <a:p>
            <a:pPr>
              <a:lnSpc>
                <a:spcPct val="90000"/>
              </a:lnSpc>
              <a:defRPr/>
            </a:pPr>
            <a:endParaRPr lang="en-US" sz="2800" dirty="0" smtClean="0"/>
          </a:p>
          <a:p>
            <a:pPr>
              <a:lnSpc>
                <a:spcPct val="90000"/>
              </a:lnSpc>
              <a:defRPr/>
            </a:pPr>
            <a:r>
              <a:rPr lang="en-US" sz="2800" dirty="0" smtClean="0"/>
              <a:t>Uptake, concentration &amp; excretion is recorded by using a gamma scintillation camera.</a:t>
            </a:r>
          </a:p>
          <a:p>
            <a:pPr>
              <a:lnSpc>
                <a:spcPct val="90000"/>
              </a:lnSpc>
              <a:defRPr/>
            </a:pPr>
            <a:endParaRPr lang="en-US" sz="2800" dirty="0" smtClean="0"/>
          </a:p>
          <a:p>
            <a:pPr>
              <a:lnSpc>
                <a:spcPct val="90000"/>
              </a:lnSpc>
              <a:defRPr/>
            </a:pPr>
            <a:r>
              <a:rPr lang="en-US" sz="2800" dirty="0" smtClean="0"/>
              <a:t>Photographs are taken every 2 min for first 10 min &amp; then every 10min for 1 hr.</a:t>
            </a:r>
          </a:p>
          <a:p>
            <a:endParaRPr lang="en-US" dirty="0"/>
          </a:p>
        </p:txBody>
      </p:sp>
      <p:pic>
        <p:nvPicPr>
          <p:cNvPr id="4" name="Picture 4" descr="100_8887"/>
          <p:cNvPicPr>
            <a:picLocks noChangeAspect="1" noChangeArrowheads="1"/>
          </p:cNvPicPr>
          <p:nvPr/>
        </p:nvPicPr>
        <p:blipFill>
          <a:blip r:embed="rId2" cstate="print"/>
          <a:srcRect/>
          <a:stretch>
            <a:fillRect/>
          </a:stretch>
        </p:blipFill>
        <p:spPr bwMode="auto">
          <a:xfrm>
            <a:off x="6858000" y="1066800"/>
            <a:ext cx="2011363" cy="22367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normAutofit fontScale="92500" lnSpcReduction="20000"/>
          </a:bodyPr>
          <a:lstStyle/>
          <a:p>
            <a:pPr>
              <a:lnSpc>
                <a:spcPct val="90000"/>
              </a:lnSpc>
              <a:buNone/>
              <a:defRPr/>
            </a:pPr>
            <a:r>
              <a:rPr lang="en-US" sz="2800" dirty="0" smtClean="0"/>
              <a:t>SS patients demonstrates :</a:t>
            </a:r>
          </a:p>
          <a:p>
            <a:pPr>
              <a:lnSpc>
                <a:spcPct val="90000"/>
              </a:lnSpc>
              <a:buNone/>
              <a:defRPr/>
            </a:pPr>
            <a:endParaRPr lang="en-US" sz="2800" dirty="0" smtClean="0"/>
          </a:p>
          <a:p>
            <a:pPr>
              <a:lnSpc>
                <a:spcPct val="90000"/>
              </a:lnSpc>
              <a:defRPr/>
            </a:pPr>
            <a:r>
              <a:rPr lang="en-US" sz="2800" dirty="0" smtClean="0"/>
              <a:t>Decreased uptake ( cold spots ) because of atrophy &amp; fibrosis of the glandular tissue.</a:t>
            </a:r>
          </a:p>
          <a:p>
            <a:pPr>
              <a:lnSpc>
                <a:spcPct val="90000"/>
              </a:lnSpc>
              <a:defRPr/>
            </a:pPr>
            <a:endParaRPr lang="en-US" sz="2800" dirty="0" smtClean="0"/>
          </a:p>
          <a:p>
            <a:pPr>
              <a:lnSpc>
                <a:spcPct val="90000"/>
              </a:lnSpc>
              <a:defRPr/>
            </a:pPr>
            <a:r>
              <a:rPr lang="en-US" sz="2800" dirty="0" smtClean="0"/>
              <a:t>Following the </a:t>
            </a:r>
            <a:r>
              <a:rPr lang="en-US" sz="2800" dirty="0" err="1" smtClean="0"/>
              <a:t>secretory</a:t>
            </a:r>
            <a:r>
              <a:rPr lang="en-US" sz="2800" dirty="0" smtClean="0"/>
              <a:t> phase there may be secondary retention images ( hot spots ) in dilated ducts &amp; abscess cavities.</a:t>
            </a:r>
          </a:p>
          <a:p>
            <a:pPr>
              <a:lnSpc>
                <a:spcPct val="90000"/>
              </a:lnSpc>
              <a:defRPr/>
            </a:pPr>
            <a:endParaRPr lang="en-US" sz="2800" dirty="0" smtClean="0"/>
          </a:p>
          <a:p>
            <a:pPr>
              <a:lnSpc>
                <a:spcPct val="90000"/>
              </a:lnSpc>
              <a:buNone/>
              <a:defRPr/>
            </a:pPr>
            <a:endParaRPr lang="en-US" sz="2800" dirty="0" smtClean="0"/>
          </a:p>
          <a:p>
            <a:pPr>
              <a:lnSpc>
                <a:spcPct val="90000"/>
              </a:lnSpc>
              <a:defRPr/>
            </a:pPr>
            <a:r>
              <a:rPr lang="en-US" sz="2800" dirty="0" smtClean="0"/>
              <a:t>Majority of benign tumors demonstrates cold spots.</a:t>
            </a:r>
          </a:p>
          <a:p>
            <a:pPr>
              <a:lnSpc>
                <a:spcPct val="90000"/>
              </a:lnSpc>
              <a:defRPr/>
            </a:pPr>
            <a:endParaRPr lang="en-US" sz="2800" dirty="0" smtClean="0"/>
          </a:p>
          <a:p>
            <a:pPr>
              <a:lnSpc>
                <a:spcPct val="90000"/>
              </a:lnSpc>
              <a:defRPr/>
            </a:pPr>
            <a:r>
              <a:rPr lang="en-US" sz="2800" dirty="0" err="1" smtClean="0"/>
              <a:t>Warthins</a:t>
            </a:r>
            <a:r>
              <a:rPr lang="en-US" sz="2800" dirty="0" smtClean="0"/>
              <a:t> tumor &amp; </a:t>
            </a:r>
            <a:r>
              <a:rPr lang="en-US" sz="2800" dirty="0" err="1" smtClean="0"/>
              <a:t>oncocytoma</a:t>
            </a:r>
            <a:r>
              <a:rPr lang="en-US" sz="2800" dirty="0" smtClean="0"/>
              <a:t> shows hot spots.</a:t>
            </a:r>
          </a:p>
          <a:p>
            <a:pPr>
              <a:lnSpc>
                <a:spcPct val="90000"/>
              </a:lnSpc>
              <a:defRPr/>
            </a:pPr>
            <a:endParaRPr lang="en-US" sz="2800" dirty="0" smtClean="0"/>
          </a:p>
          <a:p>
            <a:pPr>
              <a:lnSpc>
                <a:spcPct val="90000"/>
              </a:lnSpc>
              <a:defRPr/>
            </a:pPr>
            <a:r>
              <a:rPr lang="en-US" sz="2800" dirty="0" smtClean="0"/>
              <a:t>Dental obstruction resulting in hot spots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867400"/>
          </a:xfrm>
        </p:spPr>
        <p:txBody>
          <a:bodyPr>
            <a:normAutofit fontScale="92500" lnSpcReduction="10000"/>
          </a:bodyPr>
          <a:lstStyle/>
          <a:p>
            <a:pPr>
              <a:buNone/>
            </a:pPr>
            <a:r>
              <a:rPr lang="en-US" sz="3600" b="1" i="1" dirty="0" smtClean="0"/>
              <a:t>AGENESIS  /  APLASIA </a:t>
            </a:r>
          </a:p>
          <a:p>
            <a:endParaRPr lang="en-US" b="1" dirty="0" smtClean="0"/>
          </a:p>
          <a:p>
            <a:r>
              <a:rPr lang="en-US" dirty="0" smtClean="0"/>
              <a:t>Complete absence of salivary gland </a:t>
            </a:r>
          </a:p>
          <a:p>
            <a:r>
              <a:rPr lang="en-US" dirty="0" smtClean="0"/>
              <a:t>Extremely rare condition </a:t>
            </a:r>
          </a:p>
          <a:p>
            <a:r>
              <a:rPr lang="en-US" dirty="0" smtClean="0"/>
              <a:t>Any one  gland or group of glands may be absent.</a:t>
            </a:r>
          </a:p>
          <a:p>
            <a:r>
              <a:rPr lang="en-US" dirty="0" smtClean="0"/>
              <a:t>Unknown reasons or with other developmental defects such as </a:t>
            </a:r>
            <a:r>
              <a:rPr lang="en-US" dirty="0" err="1" smtClean="0"/>
              <a:t>hemifacial</a:t>
            </a:r>
            <a:r>
              <a:rPr lang="en-US" dirty="0" smtClean="0"/>
              <a:t> </a:t>
            </a:r>
            <a:r>
              <a:rPr lang="en-US" dirty="0" err="1" smtClean="0"/>
              <a:t>microsomia</a:t>
            </a:r>
            <a:r>
              <a:rPr lang="en-US" dirty="0" smtClean="0"/>
              <a:t>, LADD syndrome, </a:t>
            </a:r>
            <a:r>
              <a:rPr lang="en-US" dirty="0" err="1" smtClean="0"/>
              <a:t>mandibulofacial</a:t>
            </a:r>
            <a:r>
              <a:rPr lang="en-US" dirty="0" smtClean="0"/>
              <a:t> </a:t>
            </a:r>
            <a:r>
              <a:rPr lang="en-US" dirty="0" err="1" smtClean="0"/>
              <a:t>dysostosis</a:t>
            </a:r>
            <a:r>
              <a:rPr lang="en-US" dirty="0" smtClean="0"/>
              <a:t>, </a:t>
            </a:r>
            <a:r>
              <a:rPr lang="en-US" dirty="0" err="1" smtClean="0"/>
              <a:t>ectodermal</a:t>
            </a:r>
            <a:r>
              <a:rPr lang="en-US" dirty="0" smtClean="0"/>
              <a:t> dysplasia.</a:t>
            </a:r>
          </a:p>
          <a:p>
            <a:r>
              <a:rPr lang="en-US" dirty="0" smtClean="0"/>
              <a:t>Patient with salivary gland </a:t>
            </a:r>
            <a:r>
              <a:rPr lang="en-US" dirty="0" err="1" smtClean="0"/>
              <a:t>aplasia</a:t>
            </a:r>
            <a:r>
              <a:rPr lang="en-US" dirty="0" smtClean="0"/>
              <a:t> experience </a:t>
            </a:r>
            <a:r>
              <a:rPr lang="en-US" dirty="0" err="1" smtClean="0"/>
              <a:t>Xerostomia</a:t>
            </a:r>
            <a:r>
              <a:rPr lang="en-US" dirty="0" smtClean="0"/>
              <a:t>, dental caries (rampant caries), burning sensation, oral infections, taste aberrations, difficulty in denture retention.</a:t>
            </a:r>
          </a:p>
          <a:p>
            <a:r>
              <a:rPr lang="en-US" dirty="0" smtClean="0"/>
              <a:t>Others are enamel </a:t>
            </a:r>
            <a:r>
              <a:rPr lang="en-US" dirty="0" err="1" smtClean="0"/>
              <a:t>hypoplasia</a:t>
            </a:r>
            <a:r>
              <a:rPr lang="en-US" dirty="0" smtClean="0"/>
              <a:t>, congenital absence of teeth, extensive </a:t>
            </a:r>
            <a:r>
              <a:rPr lang="en-US" dirty="0" err="1" smtClean="0"/>
              <a:t>occlusal</a:t>
            </a:r>
            <a:r>
              <a:rPr lang="en-US" dirty="0" smtClean="0"/>
              <a:t> wear.</a:t>
            </a:r>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80288"/>
          </a:xfrm>
        </p:spPr>
        <p:txBody>
          <a:bodyPr>
            <a:normAutofit/>
          </a:bodyPr>
          <a:lstStyle/>
          <a:p>
            <a:r>
              <a:rPr lang="en-US" sz="2800" dirty="0" smtClean="0"/>
              <a:t>Cherry blossom appearance in SS</a:t>
            </a:r>
            <a:endParaRPr lang="en-US" sz="2800" dirty="0"/>
          </a:p>
        </p:txBody>
      </p:sp>
      <p:pic>
        <p:nvPicPr>
          <p:cNvPr id="1026" name="Picture 2"/>
          <p:cNvPicPr>
            <a:picLocks noGrp="1" noChangeAspect="1" noChangeArrowheads="1"/>
          </p:cNvPicPr>
          <p:nvPr>
            <p:ph sz="quarter" idx="1"/>
          </p:nvPr>
        </p:nvPicPr>
        <p:blipFill>
          <a:blip r:embed="rId2" cstate="print"/>
          <a:srcRect b="22045"/>
          <a:stretch>
            <a:fillRect/>
          </a:stretch>
        </p:blipFill>
        <p:spPr bwMode="auto">
          <a:xfrm>
            <a:off x="1905000" y="2514600"/>
            <a:ext cx="3352799"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lnSpcReduction="10000"/>
          </a:bodyPr>
          <a:lstStyle/>
          <a:p>
            <a:pPr>
              <a:buNone/>
              <a:defRPr/>
            </a:pPr>
            <a:r>
              <a:rPr lang="en-US" sz="2800" b="1" dirty="0" smtClean="0"/>
              <a:t>Acute </a:t>
            </a:r>
            <a:r>
              <a:rPr lang="en-US" sz="2800" b="1" dirty="0" err="1" smtClean="0"/>
              <a:t>sialadenitis</a:t>
            </a:r>
            <a:r>
              <a:rPr lang="en-US" sz="2800" b="1" dirty="0" smtClean="0"/>
              <a:t>:</a:t>
            </a:r>
          </a:p>
          <a:p>
            <a:pPr>
              <a:buNone/>
              <a:defRPr/>
            </a:pPr>
            <a:endParaRPr lang="en-US" sz="2800" b="1" dirty="0" smtClean="0"/>
          </a:p>
          <a:p>
            <a:pPr>
              <a:defRPr/>
            </a:pPr>
            <a:r>
              <a:rPr lang="en-US" sz="2800" dirty="0" err="1" smtClean="0"/>
              <a:t>Sialography</a:t>
            </a:r>
            <a:r>
              <a:rPr lang="en-US" sz="2800" dirty="0" smtClean="0"/>
              <a:t> is contraindicated in acute infections.</a:t>
            </a:r>
          </a:p>
          <a:p>
            <a:pPr>
              <a:defRPr/>
            </a:pPr>
            <a:endParaRPr lang="en-US" sz="2800" dirty="0" smtClean="0"/>
          </a:p>
          <a:p>
            <a:pPr>
              <a:defRPr/>
            </a:pPr>
            <a:r>
              <a:rPr lang="en-US" sz="2800" dirty="0" smtClean="0"/>
              <a:t>Ultrasound may distinguish inflammation &amp; suppuration.</a:t>
            </a:r>
          </a:p>
          <a:p>
            <a:pPr>
              <a:defRPr/>
            </a:pPr>
            <a:endParaRPr lang="en-US" sz="2800" dirty="0" smtClean="0"/>
          </a:p>
          <a:p>
            <a:pPr>
              <a:defRPr/>
            </a:pPr>
            <a:r>
              <a:rPr lang="en-US" sz="2800" dirty="0" smtClean="0"/>
              <a:t>Can detect stone </a:t>
            </a:r>
            <a:r>
              <a:rPr lang="en-US" sz="2800" dirty="0" err="1" smtClean="0"/>
              <a:t>atleast</a:t>
            </a:r>
            <a:r>
              <a:rPr lang="en-US" sz="2800" dirty="0" smtClean="0"/>
              <a:t> 2mm in diameter.</a:t>
            </a:r>
          </a:p>
          <a:p>
            <a:pPr>
              <a:defRPr/>
            </a:pPr>
            <a:endParaRPr lang="en-US" sz="2800" dirty="0" smtClean="0"/>
          </a:p>
          <a:p>
            <a:pPr>
              <a:defRPr/>
            </a:pPr>
            <a:r>
              <a:rPr lang="en-US" sz="2800" dirty="0" smtClean="0"/>
              <a:t>MRI, CT &amp; </a:t>
            </a:r>
            <a:r>
              <a:rPr lang="en-US" sz="2800" dirty="0" err="1" smtClean="0"/>
              <a:t>scintigraphy</a:t>
            </a:r>
            <a:r>
              <a:rPr lang="en-US" sz="2800" dirty="0" smtClean="0"/>
              <a:t> are not likely to provide any useful information.</a:t>
            </a:r>
          </a:p>
          <a:p>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305800" cy="5638800"/>
          </a:xfrm>
        </p:spPr>
        <p:txBody>
          <a:bodyPr>
            <a:normAutofit fontScale="92500" lnSpcReduction="20000"/>
          </a:bodyPr>
          <a:lstStyle/>
          <a:p>
            <a:pPr algn="just">
              <a:lnSpc>
                <a:spcPct val="80000"/>
              </a:lnSpc>
              <a:buNone/>
              <a:defRPr/>
            </a:pPr>
            <a:r>
              <a:rPr lang="en-US" sz="2800" b="1" dirty="0" smtClean="0"/>
              <a:t>Chronic </a:t>
            </a:r>
            <a:r>
              <a:rPr lang="en-US" sz="2800" b="1" dirty="0" err="1" smtClean="0"/>
              <a:t>sialadenitis</a:t>
            </a:r>
            <a:r>
              <a:rPr lang="en-US" sz="2800" b="1" dirty="0" smtClean="0"/>
              <a:t>:</a:t>
            </a:r>
          </a:p>
          <a:p>
            <a:pPr algn="just">
              <a:lnSpc>
                <a:spcPct val="80000"/>
              </a:lnSpc>
              <a:buNone/>
              <a:defRPr/>
            </a:pPr>
            <a:endParaRPr lang="en-US" sz="2800" b="1" dirty="0" smtClean="0"/>
          </a:p>
          <a:p>
            <a:pPr algn="just">
              <a:lnSpc>
                <a:spcPct val="80000"/>
              </a:lnSpc>
              <a:defRPr/>
            </a:pPr>
            <a:r>
              <a:rPr lang="en-US" sz="2800" dirty="0" err="1" smtClean="0"/>
              <a:t>Sialography</a:t>
            </a:r>
            <a:r>
              <a:rPr lang="en-US" sz="2800" dirty="0" smtClean="0"/>
              <a:t> is helpful in locating obstructions that were not detected with plain radiography.</a:t>
            </a:r>
          </a:p>
          <a:p>
            <a:pPr algn="just">
              <a:lnSpc>
                <a:spcPct val="80000"/>
              </a:lnSpc>
              <a:defRPr/>
            </a:pPr>
            <a:endParaRPr lang="en-US" sz="2800" dirty="0" smtClean="0"/>
          </a:p>
          <a:p>
            <a:pPr algn="just">
              <a:lnSpc>
                <a:spcPct val="80000"/>
              </a:lnSpc>
              <a:defRPr/>
            </a:pPr>
            <a:r>
              <a:rPr lang="en-US" sz="2800" dirty="0" err="1" smtClean="0"/>
              <a:t>Ductal</a:t>
            </a:r>
            <a:r>
              <a:rPr lang="en-US" sz="2800" dirty="0" smtClean="0"/>
              <a:t> </a:t>
            </a:r>
            <a:r>
              <a:rPr lang="en-US" sz="2800" dirty="0" err="1" smtClean="0"/>
              <a:t>dialation</a:t>
            </a:r>
            <a:r>
              <a:rPr lang="en-US" sz="2800" dirty="0" smtClean="0"/>
              <a:t> can be seen.</a:t>
            </a:r>
          </a:p>
          <a:p>
            <a:pPr algn="just">
              <a:lnSpc>
                <a:spcPct val="80000"/>
              </a:lnSpc>
              <a:defRPr/>
            </a:pPr>
            <a:endParaRPr lang="en-US" sz="2800" dirty="0" smtClean="0"/>
          </a:p>
          <a:p>
            <a:pPr algn="just">
              <a:lnSpc>
                <a:spcPct val="80000"/>
              </a:lnSpc>
              <a:defRPr/>
            </a:pPr>
            <a:r>
              <a:rPr lang="en-US" sz="2800" dirty="0" err="1" smtClean="0"/>
              <a:t>Sialography</a:t>
            </a:r>
            <a:r>
              <a:rPr lang="en-US" sz="2800" dirty="0" smtClean="0"/>
              <a:t> should not be proposed if a radiopaque stone has been shown by plain radiography because the procedure may displace it proximally into the </a:t>
            </a:r>
            <a:r>
              <a:rPr lang="en-US" sz="2800" dirty="0" err="1" smtClean="0"/>
              <a:t>ductal</a:t>
            </a:r>
            <a:r>
              <a:rPr lang="en-US" sz="2800" dirty="0" smtClean="0"/>
              <a:t> system which might complicate it subsequent removal.</a:t>
            </a:r>
          </a:p>
          <a:p>
            <a:pPr algn="just">
              <a:lnSpc>
                <a:spcPct val="80000"/>
              </a:lnSpc>
              <a:defRPr/>
            </a:pPr>
            <a:endParaRPr lang="en-US" sz="2800" dirty="0" smtClean="0"/>
          </a:p>
          <a:p>
            <a:pPr algn="just">
              <a:lnSpc>
                <a:spcPct val="80000"/>
              </a:lnSpc>
              <a:defRPr/>
            </a:pPr>
            <a:r>
              <a:rPr lang="en-US" sz="2800" dirty="0" smtClean="0"/>
              <a:t>In chronic recurrent </a:t>
            </a:r>
            <a:r>
              <a:rPr lang="en-US" sz="2800" dirty="0" err="1" smtClean="0"/>
              <a:t>sialadenitis</a:t>
            </a:r>
            <a:r>
              <a:rPr lang="en-US" sz="2800" dirty="0" smtClean="0"/>
              <a:t> sausage string appearance of the main duct.</a:t>
            </a:r>
          </a:p>
          <a:p>
            <a:pPr algn="just">
              <a:lnSpc>
                <a:spcPct val="80000"/>
              </a:lnSpc>
              <a:defRPr/>
            </a:pPr>
            <a:endParaRPr lang="en-US" sz="2800" dirty="0" smtClean="0"/>
          </a:p>
          <a:p>
            <a:pPr algn="just">
              <a:lnSpc>
                <a:spcPct val="80000"/>
              </a:lnSpc>
              <a:defRPr/>
            </a:pPr>
            <a:r>
              <a:rPr lang="en-US" sz="2800" dirty="0" smtClean="0"/>
              <a:t>CT, MRI  &amp; </a:t>
            </a:r>
            <a:r>
              <a:rPr lang="en-US" sz="2800" dirty="0" err="1" smtClean="0"/>
              <a:t>scintigraphy</a:t>
            </a:r>
            <a:r>
              <a:rPr lang="en-US" sz="2800" dirty="0" smtClean="0"/>
              <a:t> are not typically indicated in diagnosis of inflammatory disease.</a:t>
            </a:r>
          </a:p>
          <a:p>
            <a:pPr algn="just"/>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fontScale="92500" lnSpcReduction="10000"/>
          </a:bodyPr>
          <a:lstStyle/>
          <a:p>
            <a:pPr>
              <a:buNone/>
              <a:defRPr/>
            </a:pPr>
            <a:r>
              <a:rPr lang="en-US" sz="2800" b="1" dirty="0" smtClean="0"/>
              <a:t>Autoimmune </a:t>
            </a:r>
            <a:r>
              <a:rPr lang="en-US" sz="2800" b="1" dirty="0" err="1" smtClean="0"/>
              <a:t>sialadenitis</a:t>
            </a:r>
            <a:r>
              <a:rPr lang="en-US" sz="2800" b="1" dirty="0" smtClean="0"/>
              <a:t> :</a:t>
            </a:r>
          </a:p>
          <a:p>
            <a:pPr>
              <a:buNone/>
              <a:defRPr/>
            </a:pPr>
            <a:endParaRPr lang="en-US" sz="2800" b="1" dirty="0" smtClean="0"/>
          </a:p>
          <a:p>
            <a:pPr>
              <a:defRPr/>
            </a:pPr>
            <a:r>
              <a:rPr lang="en-US" sz="2800" dirty="0" err="1" smtClean="0"/>
              <a:t>Sialography</a:t>
            </a:r>
            <a:r>
              <a:rPr lang="en-US" sz="2800" dirty="0" smtClean="0"/>
              <a:t> is helpful in the diagnosis &amp; staging of autoimmune</a:t>
            </a:r>
            <a:r>
              <a:rPr lang="en-US" sz="2800" b="1" dirty="0" smtClean="0"/>
              <a:t> </a:t>
            </a:r>
            <a:r>
              <a:rPr lang="en-US" sz="2800" dirty="0" smtClean="0"/>
              <a:t>disorders.</a:t>
            </a:r>
          </a:p>
          <a:p>
            <a:pPr>
              <a:defRPr/>
            </a:pPr>
            <a:endParaRPr lang="en-US" sz="2800" dirty="0" smtClean="0"/>
          </a:p>
          <a:p>
            <a:pPr>
              <a:defRPr/>
            </a:pPr>
            <a:r>
              <a:rPr lang="en-US" sz="2800" dirty="0" err="1" smtClean="0"/>
              <a:t>Punctate</a:t>
            </a:r>
            <a:r>
              <a:rPr lang="en-US" sz="2800" dirty="0" smtClean="0"/>
              <a:t> (smaller than 1mm  )</a:t>
            </a:r>
          </a:p>
          <a:p>
            <a:pPr>
              <a:defRPr/>
            </a:pPr>
            <a:r>
              <a:rPr lang="en-US" sz="2800" dirty="0" smtClean="0"/>
              <a:t>Globular (1-2 mm )                                  </a:t>
            </a:r>
            <a:r>
              <a:rPr lang="en-US" sz="2800" dirty="0" err="1" smtClean="0"/>
              <a:t>Sialectasis</a:t>
            </a:r>
            <a:endParaRPr lang="en-US" sz="2800" dirty="0" smtClean="0"/>
          </a:p>
          <a:p>
            <a:pPr>
              <a:defRPr/>
            </a:pPr>
            <a:r>
              <a:rPr lang="en-US" sz="2800" dirty="0" smtClean="0"/>
              <a:t>Cavity (greater than 2mm in </a:t>
            </a:r>
            <a:r>
              <a:rPr lang="en-US" sz="2800" dirty="0" err="1" smtClean="0"/>
              <a:t>dia</a:t>
            </a:r>
            <a:r>
              <a:rPr lang="en-US" sz="2800" dirty="0" smtClean="0"/>
              <a:t> )</a:t>
            </a:r>
          </a:p>
          <a:p>
            <a:pPr>
              <a:defRPr/>
            </a:pPr>
            <a:endParaRPr lang="en-US" sz="2800" dirty="0" smtClean="0"/>
          </a:p>
          <a:p>
            <a:pPr>
              <a:defRPr/>
            </a:pPr>
            <a:r>
              <a:rPr lang="en-US" sz="2800" dirty="0" err="1" smtClean="0"/>
              <a:t>Intraglandular</a:t>
            </a:r>
            <a:r>
              <a:rPr lang="en-US" sz="2800" dirty="0" smtClean="0"/>
              <a:t> duct is not present</a:t>
            </a:r>
            <a:r>
              <a:rPr lang="en-US" sz="2800" dirty="0" smtClean="0">
                <a:solidFill>
                  <a:srgbClr val="FFFF00"/>
                </a:solidFill>
              </a:rPr>
              <a:t>.</a:t>
            </a:r>
          </a:p>
          <a:p>
            <a:pPr>
              <a:defRPr/>
            </a:pPr>
            <a:endParaRPr lang="en-US" sz="2800" dirty="0" smtClean="0">
              <a:solidFill>
                <a:srgbClr val="FFFF00"/>
              </a:solidFill>
            </a:endParaRPr>
          </a:p>
          <a:p>
            <a:pPr>
              <a:defRPr/>
            </a:pPr>
            <a:r>
              <a:rPr lang="en-US" sz="2800" dirty="0" smtClean="0">
                <a:solidFill>
                  <a:schemeClr val="tx2"/>
                </a:solidFill>
              </a:rPr>
              <a:t>Main duct is not affected.</a:t>
            </a:r>
            <a:endParaRPr lang="en-US" sz="2800" b="1" dirty="0" smtClean="0">
              <a:solidFill>
                <a:schemeClr val="tx2"/>
              </a:solidFill>
            </a:endParaRPr>
          </a:p>
          <a:p>
            <a:endParaRPr lang="en-US" dirty="0"/>
          </a:p>
        </p:txBody>
      </p:sp>
      <p:sp>
        <p:nvSpPr>
          <p:cNvPr id="4" name="Right Brace 3"/>
          <p:cNvSpPr/>
          <p:nvPr/>
        </p:nvSpPr>
        <p:spPr>
          <a:xfrm>
            <a:off x="5105400" y="3124200"/>
            <a:ext cx="231648"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6" descr="100_8892"/>
          <p:cNvPicPr>
            <a:picLocks noChangeAspect="1" noChangeArrowheads="1"/>
          </p:cNvPicPr>
          <p:nvPr/>
        </p:nvPicPr>
        <p:blipFill>
          <a:blip r:embed="rId2" cstate="print">
            <a:grayscl/>
          </a:blip>
          <a:srcRect l="36638" t="93" r="16985" b="40573"/>
          <a:stretch>
            <a:fillRect/>
          </a:stretch>
        </p:blipFill>
        <p:spPr bwMode="auto">
          <a:xfrm>
            <a:off x="5943600" y="4495800"/>
            <a:ext cx="2160587" cy="20732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lnSpc>
                <a:spcPct val="90000"/>
              </a:lnSpc>
              <a:defRPr/>
            </a:pPr>
            <a:r>
              <a:rPr lang="en-US" sz="2800" dirty="0" err="1" smtClean="0"/>
              <a:t>Scintigraphy</a:t>
            </a:r>
            <a:r>
              <a:rPr lang="en-US" sz="2800" dirty="0" smtClean="0"/>
              <a:t> is useful for diagnosing &amp; monitoring the progression of </a:t>
            </a:r>
            <a:r>
              <a:rPr lang="en-US" sz="2800" dirty="0" err="1" smtClean="0"/>
              <a:t>sjogren’s</a:t>
            </a:r>
            <a:r>
              <a:rPr lang="en-US" sz="2800" dirty="0" smtClean="0"/>
              <a:t> syndrome.</a:t>
            </a:r>
          </a:p>
          <a:p>
            <a:pPr>
              <a:lnSpc>
                <a:spcPct val="90000"/>
              </a:lnSpc>
              <a:defRPr/>
            </a:pPr>
            <a:endParaRPr lang="en-US" sz="2800" dirty="0" smtClean="0"/>
          </a:p>
          <a:p>
            <a:pPr>
              <a:lnSpc>
                <a:spcPct val="90000"/>
              </a:lnSpc>
              <a:defRPr/>
            </a:pPr>
            <a:r>
              <a:rPr lang="en-US" sz="2800" dirty="0" smtClean="0"/>
              <a:t>CT, MRI &amp; </a:t>
            </a:r>
            <a:r>
              <a:rPr lang="en-US" sz="2800" dirty="0" err="1" smtClean="0"/>
              <a:t>ultrasonography</a:t>
            </a:r>
            <a:r>
              <a:rPr lang="en-US" sz="2800" dirty="0" smtClean="0"/>
              <a:t> are not particularly diagnostic for autoimmune disorders of salivary glands.</a:t>
            </a:r>
          </a:p>
          <a:p>
            <a:pPr>
              <a:lnSpc>
                <a:spcPct val="90000"/>
              </a:lnSpc>
              <a:defRPr/>
            </a:pPr>
            <a:endParaRPr lang="en-US" sz="2800" dirty="0" smtClean="0"/>
          </a:p>
          <a:p>
            <a:pPr>
              <a:lnSpc>
                <a:spcPct val="90000"/>
              </a:lnSpc>
              <a:buNone/>
              <a:defRPr/>
            </a:pPr>
            <a:r>
              <a:rPr lang="en-US" sz="2800" b="1" dirty="0" smtClean="0"/>
              <a:t>Tumors :</a:t>
            </a:r>
          </a:p>
          <a:p>
            <a:pPr>
              <a:lnSpc>
                <a:spcPct val="90000"/>
              </a:lnSpc>
              <a:buNone/>
              <a:defRPr/>
            </a:pPr>
            <a:endParaRPr lang="en-US" sz="2800" b="1" dirty="0" smtClean="0"/>
          </a:p>
          <a:p>
            <a:pPr>
              <a:lnSpc>
                <a:spcPct val="90000"/>
              </a:lnSpc>
              <a:defRPr/>
            </a:pPr>
            <a:r>
              <a:rPr lang="en-US" sz="2800" dirty="0" smtClean="0"/>
              <a:t>Salivary gland tumors are well </a:t>
            </a:r>
          </a:p>
          <a:p>
            <a:pPr>
              <a:lnSpc>
                <a:spcPct val="90000"/>
              </a:lnSpc>
              <a:buNone/>
              <a:defRPr/>
            </a:pPr>
            <a:r>
              <a:rPr lang="en-US" sz="2800" dirty="0" smtClean="0"/>
              <a:t>appreciated in CT &amp; MRI.</a:t>
            </a:r>
          </a:p>
          <a:p>
            <a:endParaRPr lang="en-US" dirty="0"/>
          </a:p>
        </p:txBody>
      </p:sp>
      <p:pic>
        <p:nvPicPr>
          <p:cNvPr id="4" name="Picture 4" descr="100_8891"/>
          <p:cNvPicPr>
            <a:picLocks noChangeAspect="1" noChangeArrowheads="1"/>
          </p:cNvPicPr>
          <p:nvPr/>
        </p:nvPicPr>
        <p:blipFill>
          <a:blip r:embed="rId2" cstate="print"/>
          <a:srcRect l="20122" t="7024" r="20122" b="9126"/>
          <a:stretch>
            <a:fillRect/>
          </a:stretch>
        </p:blipFill>
        <p:spPr bwMode="auto">
          <a:xfrm>
            <a:off x="6372225" y="3933825"/>
            <a:ext cx="2463800" cy="25923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normAutofit fontScale="92500" lnSpcReduction="10000"/>
          </a:bodyPr>
          <a:lstStyle/>
          <a:p>
            <a:pPr>
              <a:buNone/>
            </a:pPr>
            <a:r>
              <a:rPr lang="en-US" b="1" dirty="0" smtClean="0"/>
              <a:t>SALIVARY GLAND NEOPLASMS</a:t>
            </a:r>
          </a:p>
          <a:p>
            <a:pPr>
              <a:buNone/>
            </a:pPr>
            <a:r>
              <a:rPr lang="en-US" b="1" dirty="0" smtClean="0"/>
              <a:t>Benign </a:t>
            </a:r>
            <a:r>
              <a:rPr lang="en-US" b="1" dirty="0" err="1" smtClean="0"/>
              <a:t>Neoplasms</a:t>
            </a:r>
            <a:endParaRPr lang="en-US" b="1" dirty="0" smtClean="0"/>
          </a:p>
          <a:p>
            <a:r>
              <a:rPr lang="en-US" dirty="0" err="1" smtClean="0"/>
              <a:t>Pleomorphic</a:t>
            </a:r>
            <a:r>
              <a:rPr lang="en-US" dirty="0" smtClean="0"/>
              <a:t> Adenoma</a:t>
            </a:r>
          </a:p>
          <a:p>
            <a:pPr>
              <a:buNone/>
            </a:pPr>
            <a:r>
              <a:rPr lang="en-US" dirty="0" smtClean="0"/>
              <a:t>-CT:</a:t>
            </a:r>
          </a:p>
          <a:p>
            <a:r>
              <a:rPr lang="en-US" dirty="0" smtClean="0"/>
              <a:t>-well-circumscribed mass with homogeneous or heterogeneous density</a:t>
            </a:r>
          </a:p>
          <a:p>
            <a:r>
              <a:rPr lang="en-US" dirty="0" smtClean="0"/>
              <a:t>-contrast enhancement varies but tends to be mild</a:t>
            </a:r>
          </a:p>
          <a:p>
            <a:r>
              <a:rPr lang="en-US" dirty="0" smtClean="0"/>
              <a:t>-calcifications may be evident</a:t>
            </a:r>
          </a:p>
          <a:p>
            <a:pPr>
              <a:buNone/>
            </a:pPr>
            <a:r>
              <a:rPr lang="en-US" dirty="0" smtClean="0"/>
              <a:t>-MRI:</a:t>
            </a:r>
          </a:p>
          <a:p>
            <a:r>
              <a:rPr lang="en-US" dirty="0" smtClean="0"/>
              <a:t>-predominantly heterogeneous well-circumscribed mass</a:t>
            </a:r>
          </a:p>
          <a:p>
            <a:r>
              <a:rPr lang="en-US" dirty="0" smtClean="0"/>
              <a:t>-T1 intermediate to low signal intensity</a:t>
            </a:r>
          </a:p>
          <a:p>
            <a:r>
              <a:rPr lang="en-US" dirty="0" smtClean="0"/>
              <a:t>-T2 increased signal</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a:bodyPr>
          <a:lstStyle/>
          <a:p>
            <a:pPr>
              <a:buNone/>
            </a:pPr>
            <a:r>
              <a:rPr lang="en-US" dirty="0" err="1" smtClean="0"/>
              <a:t>Warthin</a:t>
            </a:r>
            <a:r>
              <a:rPr lang="en-US" dirty="0" smtClean="0"/>
              <a:t> </a:t>
            </a:r>
            <a:r>
              <a:rPr lang="en-US" dirty="0" err="1" smtClean="0"/>
              <a:t>Tumour</a:t>
            </a:r>
            <a:r>
              <a:rPr lang="en-US" dirty="0" smtClean="0"/>
              <a:t> and </a:t>
            </a:r>
            <a:r>
              <a:rPr lang="en-US" dirty="0" err="1" smtClean="0"/>
              <a:t>Oncocytoma</a:t>
            </a:r>
            <a:endParaRPr lang="en-US" dirty="0" smtClean="0"/>
          </a:p>
          <a:p>
            <a:pPr>
              <a:buNone/>
            </a:pPr>
            <a:r>
              <a:rPr lang="en-US" dirty="0" smtClean="0"/>
              <a:t>-CT:</a:t>
            </a:r>
          </a:p>
          <a:p>
            <a:r>
              <a:rPr lang="en-US" dirty="0" smtClean="0"/>
              <a:t>-homogeneous well-circumscribed mass</a:t>
            </a:r>
          </a:p>
          <a:p>
            <a:r>
              <a:rPr lang="en-US" dirty="0" smtClean="0"/>
              <a:t>-</a:t>
            </a:r>
            <a:r>
              <a:rPr lang="en-US" dirty="0" err="1" smtClean="0"/>
              <a:t>hypodense</a:t>
            </a:r>
            <a:r>
              <a:rPr lang="en-US" dirty="0" smtClean="0"/>
              <a:t> or cystic areas</a:t>
            </a:r>
          </a:p>
          <a:p>
            <a:r>
              <a:rPr lang="en-US" dirty="0" smtClean="0"/>
              <a:t>-calcification does not occur</a:t>
            </a:r>
          </a:p>
          <a:p>
            <a:pPr>
              <a:buNone/>
            </a:pPr>
            <a:r>
              <a:rPr lang="en-US" dirty="0" smtClean="0"/>
              <a:t>-MRI:</a:t>
            </a:r>
          </a:p>
          <a:p>
            <a:r>
              <a:rPr lang="en-US" dirty="0" smtClean="0"/>
              <a:t>-T1 intermediate to low signal intensity</a:t>
            </a:r>
          </a:p>
          <a:p>
            <a:r>
              <a:rPr lang="en-US" dirty="0" smtClean="0"/>
              <a:t>-T2 increased signal</a:t>
            </a:r>
          </a:p>
          <a:p>
            <a:r>
              <a:rPr lang="en-US" dirty="0" smtClean="0"/>
              <a:t>-both </a:t>
            </a:r>
            <a:r>
              <a:rPr lang="en-US" dirty="0" err="1" smtClean="0"/>
              <a:t>Warthin</a:t>
            </a:r>
            <a:r>
              <a:rPr lang="en-US" dirty="0" smtClean="0"/>
              <a:t> and </a:t>
            </a:r>
            <a:r>
              <a:rPr lang="en-US" dirty="0" err="1" smtClean="0"/>
              <a:t>oncocytoma</a:t>
            </a:r>
            <a:r>
              <a:rPr lang="en-US" dirty="0" smtClean="0"/>
              <a:t> are unique in that they accumulate technetium-99m </a:t>
            </a:r>
            <a:r>
              <a:rPr lang="en-US" dirty="0" err="1" smtClean="0"/>
              <a:t>pertechnetate</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257800"/>
          </a:xfrm>
        </p:spPr>
        <p:txBody>
          <a:bodyPr/>
          <a:lstStyle/>
          <a:p>
            <a:pPr>
              <a:buNone/>
            </a:pPr>
            <a:r>
              <a:rPr lang="en-US" dirty="0" err="1" smtClean="0"/>
              <a:t>Hemangioma</a:t>
            </a:r>
            <a:r>
              <a:rPr lang="en-US" dirty="0" smtClean="0"/>
              <a:t> and </a:t>
            </a:r>
            <a:r>
              <a:rPr lang="en-US" dirty="0" err="1" smtClean="0"/>
              <a:t>Lymphangioma</a:t>
            </a:r>
            <a:endParaRPr lang="en-US" dirty="0" smtClean="0"/>
          </a:p>
          <a:p>
            <a:pPr>
              <a:buNone/>
            </a:pPr>
            <a:r>
              <a:rPr lang="en-US" dirty="0" smtClean="0"/>
              <a:t>-plain film: may demonstrate calcification of multiple </a:t>
            </a:r>
            <a:r>
              <a:rPr lang="en-US" dirty="0" err="1" smtClean="0"/>
              <a:t>phleboliths</a:t>
            </a:r>
            <a:r>
              <a:rPr lang="en-US" dirty="0" smtClean="0"/>
              <a:t> within </a:t>
            </a:r>
            <a:r>
              <a:rPr lang="en-US" dirty="0" err="1" smtClean="0"/>
              <a:t>tumour</a:t>
            </a:r>
            <a:endParaRPr lang="en-US" dirty="0" smtClean="0"/>
          </a:p>
          <a:p>
            <a:pPr>
              <a:buNone/>
            </a:pPr>
            <a:r>
              <a:rPr lang="en-US" dirty="0" smtClean="0"/>
              <a:t>-CT: well-defined heterogeneous mass</a:t>
            </a:r>
          </a:p>
          <a:p>
            <a:pPr>
              <a:buNone/>
            </a:pPr>
            <a:r>
              <a:rPr lang="en-US" dirty="0" smtClean="0"/>
              <a:t>-MRI: heterogeneous signal on T1 and T2</a:t>
            </a:r>
          </a:p>
          <a:p>
            <a:pPr>
              <a:buNone/>
            </a:pPr>
            <a:endParaRPr lang="en-US" dirty="0" smtClean="0"/>
          </a:p>
          <a:p>
            <a:pPr>
              <a:buNone/>
            </a:pPr>
            <a:r>
              <a:rPr lang="en-US" dirty="0" err="1" smtClean="0"/>
              <a:t>Lipoma</a:t>
            </a:r>
            <a:endParaRPr lang="en-US" dirty="0" smtClean="0"/>
          </a:p>
          <a:p>
            <a:pPr>
              <a:buNone/>
            </a:pPr>
            <a:r>
              <a:rPr lang="en-US" dirty="0" smtClean="0"/>
              <a:t>-may be </a:t>
            </a:r>
            <a:r>
              <a:rPr lang="en-US" dirty="0" err="1" smtClean="0"/>
              <a:t>intraparotid</a:t>
            </a:r>
            <a:r>
              <a:rPr lang="en-US" dirty="0" smtClean="0"/>
              <a:t> or </a:t>
            </a:r>
            <a:r>
              <a:rPr lang="en-US" dirty="0" err="1" smtClean="0"/>
              <a:t>paraparotid</a:t>
            </a:r>
            <a:endParaRPr lang="en-US" dirty="0" smtClean="0"/>
          </a:p>
          <a:p>
            <a:pPr>
              <a:buNone/>
            </a:pPr>
            <a:r>
              <a:rPr lang="en-US" dirty="0" smtClean="0"/>
              <a:t>-CT: low attenuation (-50 to -150 HU)</a:t>
            </a:r>
          </a:p>
          <a:p>
            <a:pPr>
              <a:buNone/>
            </a:pPr>
            <a:r>
              <a:rPr lang="en-US" dirty="0" smtClean="0"/>
              <a:t>-MRI: high signal T1; intermediate signal T2</a:t>
            </a:r>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normAutofit/>
          </a:bodyPr>
          <a:lstStyle/>
          <a:p>
            <a:pPr>
              <a:buNone/>
            </a:pPr>
            <a:r>
              <a:rPr lang="en-US" b="1" dirty="0" smtClean="0"/>
              <a:t>Malignant </a:t>
            </a:r>
            <a:r>
              <a:rPr lang="en-US" b="1" dirty="0" err="1" smtClean="0"/>
              <a:t>Neoplasms</a:t>
            </a:r>
            <a:endParaRPr lang="en-US" b="1" dirty="0" smtClean="0"/>
          </a:p>
          <a:p>
            <a:pPr>
              <a:buNone/>
            </a:pPr>
            <a:r>
              <a:rPr lang="en-US" dirty="0" err="1" smtClean="0"/>
              <a:t>Mucoepidermoid</a:t>
            </a:r>
            <a:r>
              <a:rPr lang="en-US" dirty="0" smtClean="0"/>
              <a:t> Carcinoma</a:t>
            </a:r>
          </a:p>
          <a:p>
            <a:r>
              <a:rPr lang="en-US" dirty="0" smtClean="0"/>
              <a:t>-low-grade MEC has CT and MRI characteristics resembling benign lesions</a:t>
            </a:r>
          </a:p>
          <a:p>
            <a:r>
              <a:rPr lang="en-US" dirty="0" smtClean="0"/>
              <a:t>-well circumscribed and regularly </a:t>
            </a:r>
            <a:r>
              <a:rPr lang="en-US" dirty="0" err="1" smtClean="0"/>
              <a:t>marginated</a:t>
            </a:r>
            <a:r>
              <a:rPr lang="en-US" dirty="0" smtClean="0"/>
              <a:t> without infiltration into adjacent soft tissues</a:t>
            </a:r>
          </a:p>
          <a:p>
            <a:r>
              <a:rPr lang="en-US" dirty="0" smtClean="0"/>
              <a:t>-low to intermediate signal intensity on T1 with increasing intensity on T2</a:t>
            </a:r>
          </a:p>
          <a:p>
            <a:r>
              <a:rPr lang="en-US" dirty="0" smtClean="0"/>
              <a:t>-high-grade MEC:</a:t>
            </a:r>
          </a:p>
          <a:p>
            <a:r>
              <a:rPr lang="en-US" dirty="0" smtClean="0"/>
              <a:t>-more irregular appearance with irregular </a:t>
            </a:r>
            <a:r>
              <a:rPr lang="en-US" dirty="0" err="1" smtClean="0"/>
              <a:t>margination</a:t>
            </a:r>
            <a:r>
              <a:rPr lang="en-US" dirty="0" smtClean="0"/>
              <a:t> and infiltration into soft tissues</a:t>
            </a:r>
          </a:p>
          <a:p>
            <a:r>
              <a:rPr lang="en-US" dirty="0" smtClean="0"/>
              <a:t>-signal intensity intermediate on T1 and T2</a:t>
            </a:r>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normAutofit/>
          </a:bodyPr>
          <a:lstStyle/>
          <a:p>
            <a:pPr>
              <a:buNone/>
            </a:pPr>
            <a:r>
              <a:rPr lang="en-US" dirty="0" smtClean="0"/>
              <a:t>Adenoid Cystic Carcinoma</a:t>
            </a:r>
          </a:p>
          <a:p>
            <a:r>
              <a:rPr lang="en-US" dirty="0" smtClean="0"/>
              <a:t>-</a:t>
            </a:r>
            <a:r>
              <a:rPr lang="en-US" dirty="0" err="1" smtClean="0"/>
              <a:t>perineural</a:t>
            </a:r>
            <a:r>
              <a:rPr lang="en-US" dirty="0" smtClean="0"/>
              <a:t> infiltration common</a:t>
            </a:r>
          </a:p>
          <a:p>
            <a:r>
              <a:rPr lang="en-US" dirty="0" smtClean="0"/>
              <a:t>-CT signs of </a:t>
            </a:r>
            <a:r>
              <a:rPr lang="en-US" dirty="0" err="1" smtClean="0"/>
              <a:t>perineural</a:t>
            </a:r>
            <a:r>
              <a:rPr lang="en-US" dirty="0" smtClean="0"/>
              <a:t> involvement:</a:t>
            </a:r>
          </a:p>
          <a:p>
            <a:r>
              <a:rPr lang="en-US" dirty="0" smtClean="0"/>
              <a:t>-obliteration of normal fat plane beneath </a:t>
            </a:r>
            <a:r>
              <a:rPr lang="en-US" dirty="0" err="1" smtClean="0"/>
              <a:t>stylomastoid</a:t>
            </a:r>
            <a:r>
              <a:rPr lang="en-US" dirty="0" smtClean="0"/>
              <a:t> foramen</a:t>
            </a:r>
          </a:p>
          <a:p>
            <a:r>
              <a:rPr lang="en-US" dirty="0" smtClean="0"/>
              <a:t>-</a:t>
            </a:r>
            <a:r>
              <a:rPr lang="en-US" dirty="0" err="1" smtClean="0"/>
              <a:t>tumour</a:t>
            </a:r>
            <a:r>
              <a:rPr lang="en-US" dirty="0" smtClean="0"/>
              <a:t> enhancement along course of facial nerve</a:t>
            </a:r>
          </a:p>
          <a:p>
            <a:r>
              <a:rPr lang="en-US" dirty="0" smtClean="0"/>
              <a:t>-vascular enhancement with variable infiltration into adjacent soft tissues</a:t>
            </a:r>
          </a:p>
          <a:p>
            <a:r>
              <a:rPr lang="en-US" dirty="0" smtClean="0"/>
              <a:t>-recurrent disease demonstrates CT enhancement and increased signal on T2 weighted images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971800"/>
            <a:ext cx="7239000" cy="1524000"/>
          </a:xfrm>
        </p:spPr>
        <p:txBody>
          <a:bodyPr/>
          <a:lstStyle/>
          <a:p>
            <a:r>
              <a:rPr lang="en-US" b="1" dirty="0" smtClean="0"/>
              <a:t>SALIVARY GLAND DISORDERS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lstStyle/>
          <a:p>
            <a:pPr>
              <a:buNone/>
            </a:pPr>
            <a:r>
              <a:rPr lang="en-US" dirty="0" smtClean="0"/>
              <a:t>Diagnosis: </a:t>
            </a:r>
            <a:r>
              <a:rPr lang="en-US" dirty="0" err="1" smtClean="0"/>
              <a:t>excludings</a:t>
            </a:r>
            <a:r>
              <a:rPr lang="en-US" dirty="0" smtClean="0"/>
              <a:t> the common causes of </a:t>
            </a:r>
            <a:r>
              <a:rPr lang="en-US" dirty="0" err="1" smtClean="0"/>
              <a:t>xerostomia</a:t>
            </a:r>
            <a:r>
              <a:rPr lang="en-US" dirty="0" smtClean="0"/>
              <a:t>.</a:t>
            </a:r>
          </a:p>
          <a:p>
            <a:pPr>
              <a:buNone/>
            </a:pPr>
            <a:endParaRPr lang="en-US" dirty="0" smtClean="0"/>
          </a:p>
          <a:p>
            <a:pPr>
              <a:buNone/>
            </a:pPr>
            <a:r>
              <a:rPr lang="en-US" dirty="0" smtClean="0"/>
              <a:t>Investigations : CT &amp; MRI –absence of glands replaced by fat &amp; fibrous tissue.</a:t>
            </a:r>
          </a:p>
          <a:p>
            <a:pPr>
              <a:buNone/>
            </a:pPr>
            <a:endParaRPr lang="en-US" dirty="0" smtClean="0"/>
          </a:p>
          <a:p>
            <a:pPr>
              <a:buNone/>
            </a:pPr>
            <a:r>
              <a:rPr lang="en-US" dirty="0" smtClean="0"/>
              <a:t>Treatment : salivary substitutes,</a:t>
            </a:r>
          </a:p>
          <a:p>
            <a:pPr>
              <a:buNone/>
            </a:pPr>
            <a:r>
              <a:rPr lang="en-US" dirty="0" smtClean="0"/>
              <a:t>                    </a:t>
            </a:r>
            <a:r>
              <a:rPr lang="en-US" dirty="0" err="1" smtClean="0"/>
              <a:t>anticaries</a:t>
            </a:r>
            <a:r>
              <a:rPr lang="en-US" dirty="0" smtClean="0"/>
              <a:t> agents, </a:t>
            </a:r>
          </a:p>
          <a:p>
            <a:pPr>
              <a:buNone/>
            </a:pPr>
            <a:r>
              <a:rPr lang="en-US" dirty="0" smtClean="0"/>
              <a:t>                     </a:t>
            </a:r>
            <a:r>
              <a:rPr lang="en-US" dirty="0" err="1" smtClean="0"/>
              <a:t>sialogouges</a:t>
            </a:r>
            <a:endParaRPr lang="en-US" dirty="0" smtClean="0"/>
          </a:p>
          <a:p>
            <a:pPr>
              <a:buNone/>
            </a:pPr>
            <a:r>
              <a:rPr lang="en-US" dirty="0" smtClean="0"/>
              <a:t>                    oral hygiene procedures.</a:t>
            </a: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600" dirty="0" smtClean="0"/>
              <a:t>Advantage of Ultrasound</a:t>
            </a:r>
            <a:endParaRPr lang="en-US" sz="3600" dirty="0"/>
          </a:p>
        </p:txBody>
      </p:sp>
      <p:sp>
        <p:nvSpPr>
          <p:cNvPr id="3" name="Content Placeholder 2"/>
          <p:cNvSpPr>
            <a:spLocks noGrp="1"/>
          </p:cNvSpPr>
          <p:nvPr>
            <p:ph sz="quarter" idx="1"/>
          </p:nvPr>
        </p:nvSpPr>
        <p:spPr/>
        <p:txBody>
          <a:bodyPr/>
          <a:lstStyle/>
          <a:p>
            <a:r>
              <a:rPr lang="en-US" dirty="0" smtClean="0"/>
              <a:t>Sound waves are not ionizing radiation.</a:t>
            </a:r>
          </a:p>
          <a:p>
            <a:r>
              <a:rPr lang="en-US" dirty="0" smtClean="0"/>
              <a:t>There are no known harmful effects on any tissues at energies &amp; doses currently used in diagnostic ultrasound.</a:t>
            </a:r>
          </a:p>
          <a:p>
            <a:r>
              <a:rPr lang="en-US" dirty="0" smtClean="0"/>
              <a:t>Images show good differentiation between soft tissues.</a:t>
            </a:r>
          </a:p>
          <a:p>
            <a:r>
              <a:rPr lang="en-US" dirty="0" smtClean="0"/>
              <a:t>Technique is widely available  inexpensive, non invasive, pain less </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Disadvantages of Ultrasound</a:t>
            </a:r>
            <a:endParaRPr lang="en-US" sz="3600" dirty="0"/>
          </a:p>
        </p:txBody>
      </p:sp>
      <p:sp>
        <p:nvSpPr>
          <p:cNvPr id="3" name="Content Placeholder 2"/>
          <p:cNvSpPr>
            <a:spLocks noGrp="1"/>
          </p:cNvSpPr>
          <p:nvPr>
            <p:ph sz="quarter" idx="1"/>
          </p:nvPr>
        </p:nvSpPr>
        <p:spPr/>
        <p:txBody>
          <a:bodyPr/>
          <a:lstStyle/>
          <a:p>
            <a:r>
              <a:rPr lang="en-US" dirty="0" smtClean="0"/>
              <a:t>Real-time imaging means that the radiologist must be present during the investigation.</a:t>
            </a:r>
          </a:p>
          <a:p>
            <a:r>
              <a:rPr lang="en-US" dirty="0" smtClean="0"/>
              <a:t>Technique is operator dependent.</a:t>
            </a:r>
          </a:p>
          <a:p>
            <a:r>
              <a:rPr lang="en-US" dirty="0" smtClean="0"/>
              <a:t>If the lesion is very deep or surrounding bone is very thick, ultrasound waves are absorbed by bone.</a:t>
            </a:r>
          </a:p>
          <a:p>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solidFill>
                  <a:srgbClr val="FF0000"/>
                </a:solidFill>
              </a:rPr>
              <a:t>CT &amp; MRI</a:t>
            </a:r>
            <a:endParaRPr lang="en-US" sz="3600" dirty="0">
              <a:solidFill>
                <a:srgbClr val="FF0000"/>
              </a:solidFill>
            </a:endParaRPr>
          </a:p>
        </p:txBody>
      </p:sp>
      <p:sp>
        <p:nvSpPr>
          <p:cNvPr id="3" name="Content Placeholder 2"/>
          <p:cNvSpPr>
            <a:spLocks noGrp="1"/>
          </p:cNvSpPr>
          <p:nvPr>
            <p:ph sz="quarter" idx="1"/>
          </p:nvPr>
        </p:nvSpPr>
        <p:spPr>
          <a:xfrm>
            <a:off x="533400" y="1447800"/>
            <a:ext cx="8229600" cy="4876800"/>
          </a:xfrm>
        </p:spPr>
        <p:txBody>
          <a:bodyPr/>
          <a:lstStyle/>
          <a:p>
            <a:r>
              <a:rPr lang="en-US" dirty="0" smtClean="0"/>
              <a:t>For evaluating salivary gland pathology, adjacent </a:t>
            </a:r>
            <a:r>
              <a:rPr lang="en-US" dirty="0" err="1" smtClean="0"/>
              <a:t>stuctures</a:t>
            </a:r>
            <a:r>
              <a:rPr lang="en-US" dirty="0" smtClean="0"/>
              <a:t>, the proximity of the lesion to facial nerve.</a:t>
            </a:r>
          </a:p>
          <a:p>
            <a:r>
              <a:rPr lang="en-US" dirty="0" smtClean="0"/>
              <a:t>Osseous erosions &amp; sclerosis are better seen in CT than MRI.</a:t>
            </a:r>
          </a:p>
          <a:p>
            <a:r>
              <a:rPr lang="en-US" dirty="0" smtClean="0"/>
              <a:t>CT is helpful in evaluating inflammatory conditions associated with </a:t>
            </a:r>
            <a:r>
              <a:rPr lang="en-US" dirty="0" err="1" smtClean="0"/>
              <a:t>sialoliths</a:t>
            </a:r>
            <a:r>
              <a:rPr lang="en-US" dirty="0" smtClean="0"/>
              <a:t>, abscesses, cystic masses, </a:t>
            </a:r>
            <a:r>
              <a:rPr lang="en-US" dirty="0" err="1" smtClean="0"/>
              <a:t>neopalsias</a:t>
            </a:r>
            <a:r>
              <a:rPr lang="en-US" dirty="0" smtClean="0"/>
              <a:t>.</a:t>
            </a:r>
          </a:p>
          <a:p>
            <a:r>
              <a:rPr lang="en-US" dirty="0" smtClean="0"/>
              <a:t>Non enhanced &amp; enhanced CT are used routinely.</a:t>
            </a:r>
          </a:p>
          <a:p>
            <a:r>
              <a:rPr lang="en-US" dirty="0" smtClean="0"/>
              <a:t>Thin axial &amp; coronal images are acquired.</a:t>
            </a:r>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52400"/>
          </a:xfrm>
        </p:spPr>
        <p:txBody>
          <a:bodyPr>
            <a:noAutofit/>
          </a:bodyPr>
          <a:lstStyle/>
          <a:p>
            <a:r>
              <a:rPr lang="en-US" sz="3600" dirty="0" smtClean="0"/>
              <a:t>CT scan of glandular calcification</a:t>
            </a:r>
            <a:endParaRPr lang="en-US" sz="3600" dirty="0"/>
          </a:p>
        </p:txBody>
      </p:sp>
      <p:pic>
        <p:nvPicPr>
          <p:cNvPr id="2050" name="Picture 2" descr=" ">
            <a:hlinkClick r:id="rId2"/>
          </p:cNvPr>
          <p:cNvPicPr>
            <a:picLocks noChangeAspect="1" noChangeArrowheads="1"/>
          </p:cNvPicPr>
          <p:nvPr/>
        </p:nvPicPr>
        <p:blipFill>
          <a:blip r:embed="rId3" cstate="print"/>
          <a:srcRect/>
          <a:stretch>
            <a:fillRect/>
          </a:stretch>
        </p:blipFill>
        <p:spPr bwMode="auto">
          <a:xfrm>
            <a:off x="1905000" y="2076449"/>
            <a:ext cx="4191000" cy="3714751"/>
          </a:xfrm>
          <a:prstGeom prst="rect">
            <a:avLst/>
          </a:prstGeom>
          <a:noFill/>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fontScale="85000" lnSpcReduction="20000"/>
          </a:bodyPr>
          <a:lstStyle/>
          <a:p>
            <a:pPr>
              <a:buNone/>
            </a:pPr>
            <a:r>
              <a:rPr lang="en-US" dirty="0" smtClean="0">
                <a:solidFill>
                  <a:srgbClr val="FF0000"/>
                </a:solidFill>
              </a:rPr>
              <a:t>Advantages of CT</a:t>
            </a:r>
          </a:p>
          <a:p>
            <a:r>
              <a:rPr lang="en-US" dirty="0" smtClean="0"/>
              <a:t>Accurate location of the masses </a:t>
            </a:r>
            <a:r>
              <a:rPr lang="en-US" dirty="0" err="1" smtClean="0"/>
              <a:t>espeially</a:t>
            </a:r>
            <a:r>
              <a:rPr lang="en-US" dirty="0" smtClean="0"/>
              <a:t> in deeper portions of glands.</a:t>
            </a:r>
          </a:p>
          <a:p>
            <a:r>
              <a:rPr lang="en-US" dirty="0" err="1" smtClean="0"/>
              <a:t>Visualise</a:t>
            </a:r>
            <a:r>
              <a:rPr lang="en-US" dirty="0" smtClean="0"/>
              <a:t> masses that are </a:t>
            </a:r>
            <a:r>
              <a:rPr lang="en-US" dirty="0" err="1" smtClean="0"/>
              <a:t>poorely</a:t>
            </a:r>
            <a:r>
              <a:rPr lang="en-US" dirty="0" smtClean="0"/>
              <a:t> defined on MRI.</a:t>
            </a:r>
          </a:p>
          <a:p>
            <a:r>
              <a:rPr lang="en-US" dirty="0" smtClean="0"/>
              <a:t>Better </a:t>
            </a:r>
            <a:r>
              <a:rPr lang="en-US" dirty="0" err="1" smtClean="0"/>
              <a:t>Visualisation</a:t>
            </a:r>
            <a:r>
              <a:rPr lang="en-US" dirty="0" smtClean="0"/>
              <a:t> of osseous structures.</a:t>
            </a:r>
          </a:p>
          <a:p>
            <a:r>
              <a:rPr lang="en-US" dirty="0" smtClean="0"/>
              <a:t>Distinguishes abscesses from cyst (nature of lesion often determined)</a:t>
            </a:r>
          </a:p>
          <a:p>
            <a:r>
              <a:rPr lang="en-US" dirty="0" smtClean="0"/>
              <a:t>Images can be enhanced by using contrast media.</a:t>
            </a:r>
          </a:p>
          <a:p>
            <a:pPr>
              <a:buNone/>
            </a:pPr>
            <a:endParaRPr lang="en-US" dirty="0" smtClean="0">
              <a:solidFill>
                <a:srgbClr val="FF0000"/>
              </a:solidFill>
            </a:endParaRPr>
          </a:p>
          <a:p>
            <a:pPr>
              <a:buNone/>
            </a:pPr>
            <a:r>
              <a:rPr lang="en-US" dirty="0" smtClean="0">
                <a:solidFill>
                  <a:srgbClr val="FF0000"/>
                </a:solidFill>
              </a:rPr>
              <a:t>Disadvantages of CT </a:t>
            </a:r>
          </a:p>
          <a:p>
            <a:endParaRPr lang="en-US" dirty="0" smtClean="0"/>
          </a:p>
          <a:p>
            <a:r>
              <a:rPr lang="en-US" dirty="0" smtClean="0"/>
              <a:t>Radiation exposure</a:t>
            </a:r>
          </a:p>
          <a:p>
            <a:r>
              <a:rPr lang="en-US" dirty="0" smtClean="0"/>
              <a:t>Potential scatter from dental restorations.</a:t>
            </a:r>
          </a:p>
          <a:p>
            <a:r>
              <a:rPr lang="en-US" dirty="0" smtClean="0"/>
              <a:t>Use of iodine contrast medium for enhancement.</a:t>
            </a:r>
          </a:p>
          <a:p>
            <a:r>
              <a:rPr lang="en-US" dirty="0" smtClean="0"/>
              <a:t>No information regarding function.</a:t>
            </a:r>
          </a:p>
          <a:p>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257800"/>
          </a:xfrm>
        </p:spPr>
        <p:txBody>
          <a:bodyPr>
            <a:normAutofit lnSpcReduction="10000"/>
          </a:bodyPr>
          <a:lstStyle/>
          <a:p>
            <a:pPr>
              <a:buNone/>
            </a:pPr>
            <a:r>
              <a:rPr lang="en-US" dirty="0" smtClean="0">
                <a:solidFill>
                  <a:srgbClr val="FF0000"/>
                </a:solidFill>
              </a:rPr>
              <a:t>Advantages of MRI</a:t>
            </a:r>
          </a:p>
          <a:p>
            <a:r>
              <a:rPr lang="en-US" dirty="0" smtClean="0"/>
              <a:t>Excellent ability to differentiate soft tissues.</a:t>
            </a:r>
          </a:p>
          <a:p>
            <a:r>
              <a:rPr lang="en-US" dirty="0" smtClean="0"/>
              <a:t>Ability to provide </a:t>
            </a:r>
            <a:r>
              <a:rPr lang="en-US" dirty="0" err="1" smtClean="0"/>
              <a:t>multiplanar</a:t>
            </a:r>
            <a:r>
              <a:rPr lang="en-US" dirty="0" smtClean="0"/>
              <a:t> imaging.</a:t>
            </a:r>
          </a:p>
          <a:p>
            <a:r>
              <a:rPr lang="en-US" dirty="0" smtClean="0"/>
              <a:t>Evaluate adjacent structures &amp; proximity of facial nerve.</a:t>
            </a:r>
          </a:p>
          <a:p>
            <a:r>
              <a:rPr lang="en-US" dirty="0" smtClean="0"/>
              <a:t>No radiation exposure</a:t>
            </a:r>
          </a:p>
          <a:p>
            <a:r>
              <a:rPr lang="en-US" dirty="0" smtClean="0"/>
              <a:t>No IV contrast used routinely</a:t>
            </a:r>
          </a:p>
          <a:p>
            <a:r>
              <a:rPr lang="en-US" dirty="0" smtClean="0"/>
              <a:t>No artifact from dental restoration.</a:t>
            </a:r>
          </a:p>
          <a:p>
            <a:pPr>
              <a:buNone/>
            </a:pPr>
            <a:r>
              <a:rPr lang="en-US" dirty="0" smtClean="0">
                <a:solidFill>
                  <a:srgbClr val="FF0000"/>
                </a:solidFill>
              </a:rPr>
              <a:t>Disadvantages of MRI</a:t>
            </a:r>
          </a:p>
          <a:p>
            <a:r>
              <a:rPr lang="en-US" dirty="0" smtClean="0"/>
              <a:t>Only soft tissue imaging.</a:t>
            </a:r>
          </a:p>
          <a:p>
            <a:r>
              <a:rPr lang="en-US" dirty="0" smtClean="0"/>
              <a:t>no information regarding function.</a:t>
            </a:r>
          </a:p>
          <a:p>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MRI </a:t>
            </a:r>
            <a:r>
              <a:rPr lang="en-US" sz="3600" dirty="0" err="1" smtClean="0"/>
              <a:t>sialography</a:t>
            </a:r>
            <a:r>
              <a:rPr lang="en-US" sz="3600" dirty="0" smtClean="0"/>
              <a:t> in normal individual</a:t>
            </a:r>
            <a:endParaRPr lang="en-US" sz="3600" dirty="0"/>
          </a:p>
        </p:txBody>
      </p:sp>
      <p:pic>
        <p:nvPicPr>
          <p:cNvPr id="228354" name="Picture 2" descr=" ">
            <a:hlinkClick r:id="rId2"/>
          </p:cNvPr>
          <p:cNvPicPr>
            <a:picLocks noChangeAspect="1" noChangeArrowheads="1"/>
          </p:cNvPicPr>
          <p:nvPr/>
        </p:nvPicPr>
        <p:blipFill>
          <a:blip r:embed="rId3" cstate="print"/>
          <a:srcRect/>
          <a:stretch>
            <a:fillRect/>
          </a:stretch>
        </p:blipFill>
        <p:spPr bwMode="auto">
          <a:xfrm>
            <a:off x="2362200" y="2438400"/>
            <a:ext cx="4191000" cy="3219451"/>
          </a:xfrm>
          <a:prstGeom prst="rect">
            <a:avLst/>
          </a:prstGeom>
          <a:noFill/>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err="1" smtClean="0"/>
              <a:t>Burket’s</a:t>
            </a:r>
            <a:r>
              <a:rPr lang="en-US" dirty="0" smtClean="0"/>
              <a:t> Oral Medicine . Diagnosis &amp; treatment. 9</a:t>
            </a:r>
            <a:r>
              <a:rPr lang="en-US" baseline="30000" dirty="0" smtClean="0"/>
              <a:t>th</a:t>
            </a:r>
            <a:r>
              <a:rPr lang="en-US" dirty="0" smtClean="0"/>
              <a:t>, 10th &amp; 11</a:t>
            </a:r>
            <a:r>
              <a:rPr lang="en-US" baseline="30000" dirty="0" smtClean="0"/>
              <a:t>th</a:t>
            </a:r>
            <a:r>
              <a:rPr lang="en-US" dirty="0" smtClean="0"/>
              <a:t> edition.</a:t>
            </a:r>
          </a:p>
          <a:p>
            <a:r>
              <a:rPr lang="en-US" dirty="0" smtClean="0"/>
              <a:t>Text book of oral pathology .</a:t>
            </a:r>
            <a:r>
              <a:rPr lang="en-US" dirty="0" err="1" smtClean="0"/>
              <a:t>Shafers</a:t>
            </a:r>
            <a:r>
              <a:rPr lang="en-US" dirty="0" smtClean="0"/>
              <a:t> 5</a:t>
            </a:r>
            <a:r>
              <a:rPr lang="en-US" baseline="30000" dirty="0" smtClean="0"/>
              <a:t>th</a:t>
            </a:r>
            <a:r>
              <a:rPr lang="en-US" dirty="0" smtClean="0"/>
              <a:t> edition.</a:t>
            </a:r>
          </a:p>
          <a:p>
            <a:r>
              <a:rPr lang="en-US" dirty="0" smtClean="0"/>
              <a:t>Oral &amp; Maxillofacial pathology. Neville 2</a:t>
            </a:r>
            <a:r>
              <a:rPr lang="en-US" baseline="30000" dirty="0" smtClean="0"/>
              <a:t>nd</a:t>
            </a:r>
            <a:r>
              <a:rPr lang="en-US" dirty="0" smtClean="0"/>
              <a:t> edition.</a:t>
            </a:r>
          </a:p>
          <a:p>
            <a:r>
              <a:rPr lang="en-US" dirty="0" smtClean="0"/>
              <a:t>Oral pathology .</a:t>
            </a:r>
            <a:r>
              <a:rPr lang="en-US" dirty="0" err="1" smtClean="0"/>
              <a:t>Regezi</a:t>
            </a:r>
            <a:r>
              <a:rPr lang="en-US" dirty="0" smtClean="0"/>
              <a:t> &amp; Scuibba.4</a:t>
            </a:r>
            <a:r>
              <a:rPr lang="en-US" baseline="30000" dirty="0" smtClean="0"/>
              <a:t>th</a:t>
            </a:r>
            <a:r>
              <a:rPr lang="en-US" dirty="0" smtClean="0"/>
              <a:t> edition.</a:t>
            </a:r>
          </a:p>
          <a:p>
            <a:r>
              <a:rPr lang="en-US" dirty="0" smtClean="0"/>
              <a:t>Malignant </a:t>
            </a:r>
            <a:r>
              <a:rPr lang="en-US" dirty="0" err="1" smtClean="0"/>
              <a:t>tumours</a:t>
            </a:r>
            <a:r>
              <a:rPr lang="en-US" dirty="0" smtClean="0"/>
              <a:t> of mouth, jaws, &amp; salivary glands. Langdon &amp; </a:t>
            </a:r>
            <a:r>
              <a:rPr lang="en-US" dirty="0" err="1" smtClean="0"/>
              <a:t>Henk</a:t>
            </a:r>
            <a:r>
              <a:rPr lang="en-US" dirty="0" smtClean="0"/>
              <a:t>. 2</a:t>
            </a:r>
            <a:r>
              <a:rPr lang="en-US" baseline="30000" dirty="0" smtClean="0"/>
              <a:t>ND</a:t>
            </a:r>
            <a:r>
              <a:rPr lang="en-US" dirty="0" smtClean="0"/>
              <a:t> edition.</a:t>
            </a:r>
          </a:p>
          <a:p>
            <a:r>
              <a:rPr lang="en-US" dirty="0" smtClean="0"/>
              <a:t>Oral manifestations of systemic diseases. Mason 2</a:t>
            </a:r>
            <a:r>
              <a:rPr lang="en-US" baseline="30000" dirty="0" smtClean="0"/>
              <a:t>nd</a:t>
            </a:r>
            <a:r>
              <a:rPr lang="en-US" dirty="0" smtClean="0"/>
              <a:t> edition.</a:t>
            </a:r>
          </a:p>
          <a:p>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Oral diseases clinical &amp; pathological correlations . </a:t>
            </a:r>
            <a:r>
              <a:rPr lang="en-US" dirty="0" err="1" smtClean="0"/>
              <a:t>Cawson</a:t>
            </a:r>
            <a:r>
              <a:rPr lang="en-US" dirty="0" smtClean="0"/>
              <a:t> &amp; </a:t>
            </a:r>
            <a:r>
              <a:rPr lang="en-US" dirty="0" err="1" smtClean="0"/>
              <a:t>Binnie</a:t>
            </a:r>
            <a:r>
              <a:rPr lang="en-US" dirty="0" smtClean="0"/>
              <a:t> 2</a:t>
            </a:r>
            <a:r>
              <a:rPr lang="en-US" baseline="30000" dirty="0" smtClean="0"/>
              <a:t>nd</a:t>
            </a:r>
            <a:r>
              <a:rPr lang="en-US" dirty="0" smtClean="0"/>
              <a:t> edition.</a:t>
            </a:r>
          </a:p>
          <a:p>
            <a:r>
              <a:rPr lang="en-US" dirty="0" smtClean="0"/>
              <a:t>Essentials of Oral Medicine .Silverman &amp; </a:t>
            </a:r>
            <a:r>
              <a:rPr lang="en-US" dirty="0" err="1" smtClean="0"/>
              <a:t>Eversole</a:t>
            </a:r>
            <a:r>
              <a:rPr lang="en-US" dirty="0" smtClean="0"/>
              <a:t>.</a:t>
            </a:r>
          </a:p>
          <a:p>
            <a:r>
              <a:rPr lang="en-US" dirty="0" smtClean="0"/>
              <a:t>Primary SS : Subjective symptoms &amp; salivary findings. JOPM 1999 ;28:303-11.</a:t>
            </a:r>
          </a:p>
          <a:p>
            <a:r>
              <a:rPr lang="en-US" dirty="0" err="1" smtClean="0"/>
              <a:t>Sialochemistry</a:t>
            </a:r>
            <a:r>
              <a:rPr lang="en-US" dirty="0" smtClean="0"/>
              <a:t> in SS-a review. JOPM</a:t>
            </a:r>
          </a:p>
          <a:p>
            <a:r>
              <a:rPr lang="en-US" dirty="0" smtClean="0"/>
              <a:t>The person behind the eponym </a:t>
            </a:r>
            <a:r>
              <a:rPr lang="en-US" dirty="0" err="1" smtClean="0"/>
              <a:t>Sjogren’s</a:t>
            </a:r>
            <a:r>
              <a:rPr lang="en-US" dirty="0" smtClean="0"/>
              <a:t> syndrome. JOPM 1998.</a:t>
            </a:r>
          </a:p>
          <a:p>
            <a:r>
              <a:rPr lang="en-US" dirty="0" smtClean="0"/>
              <a:t>Essential of dental radiography &amp; radiology. Eric </a:t>
            </a:r>
            <a:r>
              <a:rPr lang="en-US" dirty="0" err="1" smtClean="0"/>
              <a:t>whaites</a:t>
            </a:r>
            <a:r>
              <a:rPr lang="en-US" dirty="0" smtClean="0"/>
              <a:t> 2</a:t>
            </a:r>
            <a:r>
              <a:rPr lang="en-US" baseline="30000" dirty="0" smtClean="0"/>
              <a:t>nd</a:t>
            </a:r>
            <a:r>
              <a:rPr lang="en-US" dirty="0" smtClean="0"/>
              <a:t> </a:t>
            </a:r>
            <a:r>
              <a:rPr lang="en-US" dirty="0" err="1" smtClean="0"/>
              <a:t>edi</a:t>
            </a:r>
            <a:r>
              <a:rPr lang="en-US" dirty="0" smtClean="0"/>
              <a:t>.</a:t>
            </a:r>
          </a:p>
          <a:p>
            <a:endParaRPr lang="en-US" dirty="0" smtClean="0"/>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9600" dirty="0" smtClean="0">
                <a:latin typeface="Algerian" pitchFamily="82" charset="0"/>
              </a:rPr>
              <a:t>    </a:t>
            </a:r>
          </a:p>
          <a:p>
            <a:pPr>
              <a:buNone/>
            </a:pPr>
            <a:r>
              <a:rPr lang="en-US" sz="9600" dirty="0" smtClean="0">
                <a:latin typeface="Algerian" pitchFamily="82" charset="0"/>
              </a:rPr>
              <a:t>     Thank u</a:t>
            </a:r>
            <a:endParaRPr lang="en-US" sz="9600" dirty="0">
              <a:latin typeface="Algerian"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i="1" dirty="0" smtClean="0">
                <a:latin typeface="+mn-lt"/>
              </a:rPr>
              <a:t>HYPOPLASIA</a:t>
            </a:r>
            <a:endParaRPr lang="en-US" sz="3600" i="1" dirty="0">
              <a:latin typeface="+mn-lt"/>
            </a:endParaRPr>
          </a:p>
        </p:txBody>
      </p:sp>
      <p:sp>
        <p:nvSpPr>
          <p:cNvPr id="3" name="Content Placeholder 2"/>
          <p:cNvSpPr>
            <a:spLocks noGrp="1"/>
          </p:cNvSpPr>
          <p:nvPr>
            <p:ph sz="quarter" idx="1"/>
          </p:nvPr>
        </p:nvSpPr>
        <p:spPr/>
        <p:txBody>
          <a:bodyPr>
            <a:normAutofit/>
          </a:bodyPr>
          <a:lstStyle/>
          <a:p>
            <a:r>
              <a:rPr lang="en-US" sz="2800" dirty="0" err="1" smtClean="0"/>
              <a:t>Hypoplasia</a:t>
            </a:r>
            <a:r>
              <a:rPr lang="en-US" sz="2800" dirty="0" smtClean="0"/>
              <a:t> of parotid gland has been associated with </a:t>
            </a:r>
            <a:r>
              <a:rPr lang="en-US" sz="2800" dirty="0" err="1" smtClean="0"/>
              <a:t>with</a:t>
            </a:r>
            <a:r>
              <a:rPr lang="en-US" sz="2800" dirty="0" smtClean="0"/>
              <a:t> </a:t>
            </a:r>
            <a:r>
              <a:rPr lang="en-US" sz="2800" dirty="0" err="1" smtClean="0"/>
              <a:t>Melkersson</a:t>
            </a:r>
            <a:r>
              <a:rPr lang="en-US" sz="2800" dirty="0" smtClean="0"/>
              <a:t> Rosenthal syndrome.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i="1" dirty="0" smtClean="0">
                <a:latin typeface="+mn-lt"/>
              </a:rPr>
              <a:t>DIVERTICULI</a:t>
            </a:r>
            <a:endParaRPr lang="en-US" sz="3600" i="1" dirty="0">
              <a:latin typeface="+mn-lt"/>
            </a:endParaRPr>
          </a:p>
        </p:txBody>
      </p:sp>
      <p:sp>
        <p:nvSpPr>
          <p:cNvPr id="3" name="Content Placeholder 2"/>
          <p:cNvSpPr>
            <a:spLocks noGrp="1"/>
          </p:cNvSpPr>
          <p:nvPr>
            <p:ph sz="quarter" idx="1"/>
          </p:nvPr>
        </p:nvSpPr>
        <p:spPr/>
        <p:txBody>
          <a:bodyPr/>
          <a:lstStyle/>
          <a:p>
            <a:r>
              <a:rPr lang="en-US" dirty="0" err="1" smtClean="0"/>
              <a:t>Diverticuli</a:t>
            </a:r>
            <a:r>
              <a:rPr lang="en-US" dirty="0" smtClean="0"/>
              <a:t> is a pouch protruding from the walls of the duct , it often leads to pooling of saliva in the pouch and causes recurrent  </a:t>
            </a:r>
            <a:r>
              <a:rPr lang="en-US" dirty="0" err="1" smtClean="0"/>
              <a:t>sialadenitis</a:t>
            </a:r>
            <a:r>
              <a:rPr lang="en-US" dirty="0" smtClean="0"/>
              <a:t>, may also lead to mucous retention cyst.</a:t>
            </a:r>
          </a:p>
          <a:p>
            <a:r>
              <a:rPr lang="en-US" dirty="0" smtClean="0"/>
              <a:t>Asymptomatic.</a:t>
            </a:r>
          </a:p>
          <a:p>
            <a:r>
              <a:rPr lang="en-US" dirty="0" smtClean="0"/>
              <a:t>In </a:t>
            </a:r>
            <a:r>
              <a:rPr lang="en-US" dirty="0" err="1" smtClean="0"/>
              <a:t>Darier’s</a:t>
            </a:r>
            <a:r>
              <a:rPr lang="en-US" dirty="0" smtClean="0"/>
              <a:t> disease patients have  recurrent parotid gland swelling secondary to </a:t>
            </a:r>
            <a:r>
              <a:rPr lang="en-US" dirty="0" err="1" smtClean="0"/>
              <a:t>ductal</a:t>
            </a:r>
            <a:r>
              <a:rPr lang="en-US" dirty="0" smtClean="0"/>
              <a:t> abnormalities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lstStyle/>
          <a:p>
            <a:pPr>
              <a:buNone/>
            </a:pPr>
            <a:r>
              <a:rPr lang="en-US" sz="3200" dirty="0" smtClean="0"/>
              <a:t>Diagnosis:</a:t>
            </a:r>
          </a:p>
          <a:p>
            <a:pPr>
              <a:buNone/>
            </a:pPr>
            <a:r>
              <a:rPr lang="en-US" dirty="0" smtClean="0"/>
              <a:t> by </a:t>
            </a:r>
            <a:r>
              <a:rPr lang="en-US" dirty="0" err="1" smtClean="0"/>
              <a:t>sialography</a:t>
            </a:r>
            <a:r>
              <a:rPr lang="en-US" dirty="0" smtClean="0"/>
              <a:t>, Ultrasound , CT, MRI.</a:t>
            </a:r>
          </a:p>
          <a:p>
            <a:pPr>
              <a:buNone/>
            </a:pPr>
            <a:endParaRPr lang="en-US" dirty="0" smtClean="0"/>
          </a:p>
          <a:p>
            <a:pPr>
              <a:buNone/>
            </a:pPr>
            <a:r>
              <a:rPr lang="en-US" sz="3200" dirty="0" smtClean="0"/>
              <a:t>Treatment </a:t>
            </a:r>
            <a:r>
              <a:rPr lang="en-US" dirty="0" smtClean="0"/>
              <a:t>:</a:t>
            </a:r>
          </a:p>
          <a:p>
            <a:pPr>
              <a:buFont typeface="Arial" pitchFamily="34" charset="0"/>
              <a:buChar char="•"/>
            </a:pPr>
            <a:r>
              <a:rPr lang="en-US" dirty="0" smtClean="0"/>
              <a:t> no treatment is required .</a:t>
            </a:r>
          </a:p>
          <a:p>
            <a:pPr>
              <a:buFont typeface="Arial" pitchFamily="34" charset="0"/>
              <a:buChar char="•"/>
            </a:pPr>
            <a:r>
              <a:rPr lang="en-US" dirty="0" smtClean="0"/>
              <a:t> surgical excision if cyst develops.   		       </a:t>
            </a:r>
          </a:p>
          <a:p>
            <a:pPr>
              <a:buFont typeface="Arial" pitchFamily="34" charset="0"/>
              <a:buChar char="•"/>
            </a:pPr>
            <a:r>
              <a:rPr lang="en-US" dirty="0" smtClean="0"/>
              <a:t>patients are encouraged for regular milking of  the involved gland and promote salivary flow through the duct.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72400" cy="667512"/>
          </a:xfrm>
        </p:spPr>
        <p:txBody>
          <a:bodyPr>
            <a:normAutofit/>
          </a:bodyPr>
          <a:lstStyle/>
          <a:p>
            <a:r>
              <a:rPr lang="en-US" sz="3600" i="1" dirty="0" smtClean="0">
                <a:solidFill>
                  <a:schemeClr val="tx1"/>
                </a:solidFill>
                <a:latin typeface="+mn-lt"/>
              </a:rPr>
              <a:t>ATRESIA</a:t>
            </a:r>
            <a:endParaRPr lang="en-US" sz="3600" i="1" dirty="0">
              <a:solidFill>
                <a:schemeClr val="tx1"/>
              </a:solidFill>
              <a:latin typeface="+mn-lt"/>
            </a:endParaRPr>
          </a:p>
        </p:txBody>
      </p:sp>
      <p:sp>
        <p:nvSpPr>
          <p:cNvPr id="3" name="Content Placeholder 2"/>
          <p:cNvSpPr>
            <a:spLocks noGrp="1"/>
          </p:cNvSpPr>
          <p:nvPr>
            <p:ph sz="quarter" idx="1"/>
          </p:nvPr>
        </p:nvSpPr>
        <p:spPr>
          <a:xfrm>
            <a:off x="457200" y="1600200"/>
            <a:ext cx="8229600" cy="4724400"/>
          </a:xfrm>
        </p:spPr>
        <p:txBody>
          <a:bodyPr/>
          <a:lstStyle/>
          <a:p>
            <a:r>
              <a:rPr lang="en-US" dirty="0" smtClean="0"/>
              <a:t>Congenital occlusion or absence of one or more of the major salivary gland ducts.</a:t>
            </a:r>
          </a:p>
          <a:p>
            <a:r>
              <a:rPr lang="en-US" dirty="0" smtClean="0"/>
              <a:t>Extremely rare condition.</a:t>
            </a:r>
          </a:p>
          <a:p>
            <a:r>
              <a:rPr lang="en-US" dirty="0" smtClean="0"/>
              <a:t>Xerostomia, blockage of saliva leads to retention cyst.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i="1" dirty="0" smtClean="0">
                <a:latin typeface="+mn-lt"/>
              </a:rPr>
              <a:t>HYPERPLASIA OF PALATAL GLANDS</a:t>
            </a:r>
            <a:endParaRPr lang="en-US" sz="3200" i="1" dirty="0">
              <a:latin typeface="+mn-lt"/>
            </a:endParaRPr>
          </a:p>
        </p:txBody>
      </p:sp>
      <p:sp>
        <p:nvSpPr>
          <p:cNvPr id="3" name="Content Placeholder 2"/>
          <p:cNvSpPr>
            <a:spLocks noGrp="1"/>
          </p:cNvSpPr>
          <p:nvPr>
            <p:ph sz="quarter" idx="1"/>
          </p:nvPr>
        </p:nvSpPr>
        <p:spPr>
          <a:xfrm>
            <a:off x="457200" y="1676400"/>
            <a:ext cx="8229600" cy="4648200"/>
          </a:xfrm>
        </p:spPr>
        <p:txBody>
          <a:bodyPr/>
          <a:lstStyle/>
          <a:p>
            <a:r>
              <a:rPr lang="en-US" dirty="0" smtClean="0"/>
              <a:t>Unusual </a:t>
            </a:r>
            <a:r>
              <a:rPr lang="en-US" dirty="0" err="1" smtClean="0"/>
              <a:t>localised</a:t>
            </a:r>
            <a:r>
              <a:rPr lang="en-US" dirty="0" smtClean="0"/>
              <a:t> hyperplasia of minor accessory salivary glands in the palate.</a:t>
            </a:r>
          </a:p>
          <a:p>
            <a:r>
              <a:rPr lang="en-US" dirty="0" smtClean="0"/>
              <a:t>Factors causing are </a:t>
            </a:r>
          </a:p>
          <a:p>
            <a:pPr>
              <a:buNone/>
            </a:pPr>
            <a:r>
              <a:rPr lang="en-US" dirty="0" smtClean="0"/>
              <a:t> endocrine disorders, gout, Diabetes mellitus, menopause, hepatic disease, starvation, alcoholism, inflammation, </a:t>
            </a:r>
            <a:r>
              <a:rPr lang="en-US" dirty="0" err="1" smtClean="0"/>
              <a:t>Sjogren’s</a:t>
            </a:r>
            <a:r>
              <a:rPr lang="en-US" dirty="0" smtClean="0"/>
              <a:t> syndrome, smoking, drugs &amp; aging process.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lstStyle/>
          <a:p>
            <a:pPr>
              <a:buNone/>
            </a:pPr>
            <a:r>
              <a:rPr lang="en-US" dirty="0" smtClean="0"/>
              <a:t>Clinical features:</a:t>
            </a:r>
          </a:p>
          <a:p>
            <a:pPr>
              <a:buFont typeface="Wingdings" pitchFamily="2" charset="2"/>
              <a:buChar char="Ø"/>
            </a:pPr>
            <a:r>
              <a:rPr lang="en-US" dirty="0" smtClean="0"/>
              <a:t>Presents as small </a:t>
            </a:r>
            <a:r>
              <a:rPr lang="en-US" dirty="0" err="1" smtClean="0"/>
              <a:t>localised</a:t>
            </a:r>
            <a:r>
              <a:rPr lang="en-US" dirty="0" smtClean="0"/>
              <a:t> swelling, 1mm or 1 cm or more in diameter, on hard palate or at the junction of hard &amp; soft palate.</a:t>
            </a:r>
          </a:p>
          <a:p>
            <a:pPr>
              <a:buFont typeface="Wingdings" pitchFamily="2" charset="2"/>
              <a:buChar char="Ø"/>
            </a:pPr>
            <a:r>
              <a:rPr lang="en-US" dirty="0" smtClean="0"/>
              <a:t>Are sessile, firm normal color.</a:t>
            </a:r>
          </a:p>
          <a:p>
            <a:pPr>
              <a:buFont typeface="Wingdings" pitchFamily="2" charset="2"/>
              <a:buChar char="Ø"/>
            </a:pPr>
            <a:r>
              <a:rPr lang="en-US" dirty="0" smtClean="0"/>
              <a:t>Lesion asymptomatic </a:t>
            </a:r>
          </a:p>
          <a:p>
            <a:pPr>
              <a:buFont typeface="Wingdings" pitchFamily="2" charset="2"/>
              <a:buChar char="Ø"/>
            </a:pPr>
            <a:endParaRPr lang="en-US" dirty="0" smtClean="0"/>
          </a:p>
          <a:p>
            <a:pPr>
              <a:buNone/>
            </a:pPr>
            <a:r>
              <a:rPr lang="en-US" dirty="0" smtClean="0"/>
              <a:t>Treatment :</a:t>
            </a:r>
          </a:p>
          <a:p>
            <a:pPr>
              <a:buNone/>
            </a:pPr>
            <a:r>
              <a:rPr lang="en-US" dirty="0" smtClean="0"/>
              <a:t>No specific treatment.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sz="3600" i="1" dirty="0" smtClean="0">
                <a:latin typeface="+mn-lt"/>
              </a:rPr>
              <a:t>Aberrancy</a:t>
            </a:r>
            <a:endParaRPr lang="en-US" sz="3600" i="1" dirty="0">
              <a:latin typeface="+mn-lt"/>
            </a:endParaRPr>
          </a:p>
        </p:txBody>
      </p:sp>
      <p:sp>
        <p:nvSpPr>
          <p:cNvPr id="3" name="Content Placeholder 2"/>
          <p:cNvSpPr>
            <a:spLocks noGrp="1"/>
          </p:cNvSpPr>
          <p:nvPr>
            <p:ph sz="quarter" idx="1"/>
          </p:nvPr>
        </p:nvSpPr>
        <p:spPr>
          <a:xfrm>
            <a:off x="457200" y="1981200"/>
            <a:ext cx="8229600" cy="4343400"/>
          </a:xfrm>
        </p:spPr>
        <p:txBody>
          <a:bodyPr>
            <a:normAutofit/>
          </a:bodyPr>
          <a:lstStyle/>
          <a:p>
            <a:r>
              <a:rPr lang="en-US" dirty="0" smtClean="0"/>
              <a:t> The tissue that develop at unusual anatomic site .</a:t>
            </a:r>
          </a:p>
          <a:p>
            <a:endParaRPr lang="en-US" dirty="0" smtClean="0"/>
          </a:p>
          <a:p>
            <a:r>
              <a:rPr lang="en-US" dirty="0" smtClean="0"/>
              <a:t> commonly seen near the middle ear, external auditory </a:t>
            </a:r>
            <a:r>
              <a:rPr lang="en-US" dirty="0" err="1" smtClean="0"/>
              <a:t>meatus</a:t>
            </a:r>
            <a:r>
              <a:rPr lang="en-US" dirty="0" smtClean="0"/>
              <a:t>, neck, posterior mandible, anterior mandible.</a:t>
            </a:r>
          </a:p>
          <a:p>
            <a:endParaRPr lang="en-US" dirty="0" smtClean="0"/>
          </a:p>
          <a:p>
            <a:r>
              <a:rPr lang="en-US" dirty="0" smtClean="0"/>
              <a:t>Are incidental findings &amp; require no treatment.</a:t>
            </a:r>
          </a:p>
          <a:p>
            <a:endParaRPr lang="en-US" dirty="0" smtClean="0"/>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sz="3600" i="1" dirty="0" smtClean="0">
                <a:latin typeface="+mn-lt"/>
              </a:rPr>
              <a:t>Developmental</a:t>
            </a:r>
            <a:r>
              <a:rPr lang="en-US" dirty="0" smtClean="0"/>
              <a:t> </a:t>
            </a:r>
            <a:r>
              <a:rPr lang="en-US" sz="3600" i="1" dirty="0" smtClean="0">
                <a:latin typeface="+mn-lt"/>
              </a:rPr>
              <a:t>lingual mandibular salivary gland depression. </a:t>
            </a:r>
            <a:endParaRPr lang="en-US" sz="3600" i="1" dirty="0">
              <a:latin typeface="+mn-lt"/>
            </a:endParaRPr>
          </a:p>
        </p:txBody>
      </p:sp>
      <p:sp>
        <p:nvSpPr>
          <p:cNvPr id="3" name="Content Placeholder 2"/>
          <p:cNvSpPr>
            <a:spLocks noGrp="1"/>
          </p:cNvSpPr>
          <p:nvPr>
            <p:ph sz="quarter" idx="1"/>
          </p:nvPr>
        </p:nvSpPr>
        <p:spPr>
          <a:xfrm>
            <a:off x="457200" y="1676400"/>
            <a:ext cx="8229600" cy="4800600"/>
          </a:xfrm>
        </p:spPr>
        <p:txBody>
          <a:bodyPr>
            <a:normAutofit/>
          </a:bodyPr>
          <a:lstStyle/>
          <a:p>
            <a:pPr>
              <a:lnSpc>
                <a:spcPct val="90000"/>
              </a:lnSpc>
            </a:pPr>
            <a:r>
              <a:rPr lang="en-US" dirty="0" smtClean="0"/>
              <a:t>When the sub </a:t>
            </a:r>
            <a:r>
              <a:rPr lang="en-US" dirty="0" err="1" smtClean="0"/>
              <a:t>mandibular</a:t>
            </a:r>
            <a:r>
              <a:rPr lang="en-US" dirty="0" smtClean="0"/>
              <a:t> salivary gland sits with in the depression on the lingual posterior surface of the mandible (by </a:t>
            </a:r>
            <a:r>
              <a:rPr lang="en-US" i="1" dirty="0" smtClean="0"/>
              <a:t>STAFNE IN 1942</a:t>
            </a:r>
            <a:r>
              <a:rPr lang="en-US" dirty="0" smtClean="0"/>
              <a:t>)</a:t>
            </a:r>
          </a:p>
          <a:p>
            <a:pPr>
              <a:lnSpc>
                <a:spcPct val="90000"/>
              </a:lnSpc>
            </a:pPr>
            <a:r>
              <a:rPr lang="en-US" dirty="0" smtClean="0">
                <a:solidFill>
                  <a:srgbClr val="FF3300"/>
                </a:solidFill>
              </a:rPr>
              <a:t>It is located between the angle of the mandible and the first molar and below the level of inferior alveolar nerve</a:t>
            </a:r>
          </a:p>
          <a:p>
            <a:pPr>
              <a:lnSpc>
                <a:spcPct val="90000"/>
              </a:lnSpc>
            </a:pPr>
            <a:r>
              <a:rPr lang="en-US" dirty="0" smtClean="0"/>
              <a:t>It is usually asymptomatic appears as an well circumscribed </a:t>
            </a:r>
            <a:r>
              <a:rPr lang="en-US" dirty="0" err="1" smtClean="0"/>
              <a:t>radiolucency</a:t>
            </a:r>
            <a:r>
              <a:rPr lang="en-US" dirty="0" smtClean="0"/>
              <a:t>  on radiograph.</a:t>
            </a:r>
          </a:p>
          <a:p>
            <a:pPr>
              <a:lnSpc>
                <a:spcPct val="90000"/>
              </a:lnSpc>
            </a:pPr>
            <a:r>
              <a:rPr lang="en-US" dirty="0" smtClean="0"/>
              <a:t>0.1-1.3%, </a:t>
            </a:r>
            <a:r>
              <a:rPr lang="en-US" dirty="0" err="1" smtClean="0"/>
              <a:t>predliction</a:t>
            </a:r>
            <a:r>
              <a:rPr lang="en-US" dirty="0" smtClean="0"/>
              <a:t> for males.</a:t>
            </a:r>
          </a:p>
          <a:p>
            <a:pPr>
              <a:lnSpc>
                <a:spcPct val="90000"/>
              </a:lnSpc>
            </a:pPr>
            <a:r>
              <a:rPr lang="en-US" dirty="0" smtClean="0"/>
              <a:t>Less commonly anterior lingual </a:t>
            </a:r>
            <a:r>
              <a:rPr lang="en-US" dirty="0" err="1" smtClean="0"/>
              <a:t>submandibular</a:t>
            </a:r>
            <a:r>
              <a:rPr lang="en-US" dirty="0" smtClean="0"/>
              <a:t> salivary glands have been reported</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19800"/>
          </a:xfrm>
        </p:spPr>
        <p:txBody>
          <a:bodyPr>
            <a:normAutofit/>
          </a:bodyPr>
          <a:lstStyle/>
          <a:p>
            <a:pPr>
              <a:lnSpc>
                <a:spcPct val="90000"/>
              </a:lnSpc>
              <a:buNone/>
              <a:defRPr/>
            </a:pPr>
            <a:r>
              <a:rPr lang="en-US" b="1" dirty="0" smtClean="0">
                <a:latin typeface="Comic Sans MS" pitchFamily="66" charset="0"/>
              </a:rPr>
              <a:t>ACUTE BACTERIAL SIALADENITIS </a:t>
            </a:r>
          </a:p>
          <a:p>
            <a:pPr>
              <a:lnSpc>
                <a:spcPct val="90000"/>
              </a:lnSpc>
              <a:buNone/>
              <a:defRPr/>
            </a:pPr>
            <a:endParaRPr lang="en-US" b="1" dirty="0" smtClean="0">
              <a:latin typeface="Comic Sans MS" pitchFamily="66" charset="0"/>
            </a:endParaRPr>
          </a:p>
          <a:p>
            <a:pPr>
              <a:lnSpc>
                <a:spcPct val="90000"/>
              </a:lnSpc>
              <a:defRPr/>
            </a:pPr>
            <a:r>
              <a:rPr lang="en-US" sz="2800" dirty="0" smtClean="0"/>
              <a:t>Also called acute </a:t>
            </a:r>
            <a:r>
              <a:rPr lang="en-US" sz="2800" dirty="0" err="1" smtClean="0"/>
              <a:t>suppurative</a:t>
            </a:r>
            <a:r>
              <a:rPr lang="en-US" sz="2800" dirty="0" smtClean="0"/>
              <a:t>  </a:t>
            </a:r>
            <a:r>
              <a:rPr lang="en-US" sz="2800" dirty="0" err="1" smtClean="0"/>
              <a:t>parotitis</a:t>
            </a:r>
            <a:r>
              <a:rPr lang="en-US" sz="2800" dirty="0" smtClean="0"/>
              <a:t>.</a:t>
            </a:r>
          </a:p>
          <a:p>
            <a:pPr>
              <a:lnSpc>
                <a:spcPct val="90000"/>
              </a:lnSpc>
              <a:buFont typeface="Arial" pitchFamily="34" charset="0"/>
              <a:buChar char="•"/>
              <a:defRPr/>
            </a:pPr>
            <a:r>
              <a:rPr lang="en-US" sz="2800" dirty="0" smtClean="0"/>
              <a:t>Most cases occurs in adults but also affects children</a:t>
            </a:r>
          </a:p>
          <a:p>
            <a:pPr>
              <a:lnSpc>
                <a:spcPct val="90000"/>
              </a:lnSpc>
              <a:defRPr/>
            </a:pPr>
            <a:endParaRPr lang="en-US" sz="2800" dirty="0" smtClean="0"/>
          </a:p>
          <a:p>
            <a:pPr>
              <a:lnSpc>
                <a:spcPct val="90000"/>
              </a:lnSpc>
              <a:buNone/>
              <a:defRPr/>
            </a:pPr>
            <a:r>
              <a:rPr lang="en-US" sz="2800" b="1" dirty="0" smtClean="0">
                <a:latin typeface="Monotype Corsiva" pitchFamily="66" charset="0"/>
              </a:rPr>
              <a:t>Causes:</a:t>
            </a:r>
          </a:p>
          <a:p>
            <a:pPr>
              <a:lnSpc>
                <a:spcPct val="90000"/>
              </a:lnSpc>
              <a:buNone/>
              <a:defRPr/>
            </a:pPr>
            <a:r>
              <a:rPr lang="en-US" sz="2800" dirty="0" smtClean="0"/>
              <a:t>         1. Microorganisms ( Staphylococcus </a:t>
            </a:r>
            <a:r>
              <a:rPr lang="en-US" sz="2800" dirty="0" err="1" smtClean="0"/>
              <a:t>aureus</a:t>
            </a:r>
            <a:r>
              <a:rPr lang="en-US" sz="2800" dirty="0" smtClean="0"/>
              <a:t> )</a:t>
            </a:r>
          </a:p>
          <a:p>
            <a:pPr>
              <a:lnSpc>
                <a:spcPct val="90000"/>
              </a:lnSpc>
              <a:buNone/>
              <a:defRPr/>
            </a:pPr>
            <a:r>
              <a:rPr lang="en-US" sz="2800" dirty="0" smtClean="0"/>
              <a:t>         2. Other factors such as : drugs which decrease salivary flow( Tranquilizers,  </a:t>
            </a:r>
            <a:r>
              <a:rPr lang="en-US" sz="2800" dirty="0" err="1" smtClean="0"/>
              <a:t>antidepressents</a:t>
            </a:r>
            <a:r>
              <a:rPr lang="en-US" sz="2800" dirty="0" smtClean="0"/>
              <a:t>, diuretics, antihistamines ).</a:t>
            </a:r>
          </a:p>
          <a:p>
            <a:pPr>
              <a:lnSpc>
                <a:spcPct val="90000"/>
              </a:lnSpc>
              <a:buNone/>
              <a:defRPr/>
            </a:pPr>
            <a:r>
              <a:rPr lang="en-US" sz="2800" dirty="0" smtClean="0"/>
              <a:t>         3. Debilitated patients </a:t>
            </a:r>
          </a:p>
          <a:p>
            <a:pPr>
              <a:lnSpc>
                <a:spcPct val="90000"/>
              </a:lnSpc>
              <a:buNone/>
              <a:defRPr/>
            </a:pPr>
            <a:r>
              <a:rPr lang="en-US" sz="2800" dirty="0" smtClean="0"/>
              <a:t>         4. Dehydration &amp; poor oral hygiene.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r>
              <a:rPr lang="en-US" sz="3200" dirty="0" smtClean="0"/>
              <a:t>CONTENTS</a:t>
            </a:r>
            <a:endParaRPr lang="en-US" sz="3200" dirty="0"/>
          </a:p>
        </p:txBody>
      </p:sp>
      <p:sp>
        <p:nvSpPr>
          <p:cNvPr id="3" name="Content Placeholder 2"/>
          <p:cNvSpPr>
            <a:spLocks noGrp="1"/>
          </p:cNvSpPr>
          <p:nvPr>
            <p:ph sz="quarter" idx="1"/>
          </p:nvPr>
        </p:nvSpPr>
        <p:spPr/>
        <p:txBody>
          <a:bodyPr>
            <a:noAutofit/>
          </a:bodyPr>
          <a:lstStyle/>
          <a:p>
            <a:r>
              <a:rPr lang="en-US" sz="3200" dirty="0" smtClean="0">
                <a:latin typeface="Arial Narrow" pitchFamily="34" charset="0"/>
              </a:rPr>
              <a:t>INTRODUCTION</a:t>
            </a:r>
          </a:p>
          <a:p>
            <a:r>
              <a:rPr lang="en-US" sz="3200" dirty="0" smtClean="0">
                <a:latin typeface="Arial Narrow" pitchFamily="34" charset="0"/>
              </a:rPr>
              <a:t>ANATOMY OF SALIVARY  GLANDS</a:t>
            </a:r>
          </a:p>
          <a:p>
            <a:r>
              <a:rPr lang="en-US" sz="3200" dirty="0" smtClean="0">
                <a:latin typeface="Arial Narrow" pitchFamily="34" charset="0"/>
              </a:rPr>
              <a:t>FUNCTIONS OF SALIVA</a:t>
            </a:r>
          </a:p>
          <a:p>
            <a:r>
              <a:rPr lang="en-US" sz="3200" dirty="0" smtClean="0">
                <a:latin typeface="Arial Narrow" pitchFamily="34" charset="0"/>
              </a:rPr>
              <a:t>CLASSIFICATION OF SALIVARY GLAND DISORDERS</a:t>
            </a:r>
          </a:p>
          <a:p>
            <a:r>
              <a:rPr lang="en-US" sz="3200" dirty="0" smtClean="0">
                <a:latin typeface="Arial Narrow" pitchFamily="34" charset="0"/>
              </a:rPr>
              <a:t>IMAGING OF SALIVARY GLANDS</a:t>
            </a:r>
          </a:p>
          <a:p>
            <a:r>
              <a:rPr lang="en-US" sz="3200" dirty="0" smtClean="0">
                <a:latin typeface="Arial Narrow" pitchFamily="34" charset="0"/>
              </a:rPr>
              <a:t>CONCLUSION </a:t>
            </a:r>
          </a:p>
          <a:p>
            <a:r>
              <a:rPr lang="en-US" sz="3200" dirty="0" smtClean="0">
                <a:latin typeface="Arial Narrow" pitchFamily="34" charset="0"/>
              </a:rPr>
              <a:t>REFERENCES</a:t>
            </a:r>
            <a:endParaRPr lang="en-US" sz="3200" dirty="0">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791200"/>
          </a:xfrm>
        </p:spPr>
        <p:txBody>
          <a:bodyPr>
            <a:normAutofit lnSpcReduction="10000"/>
          </a:bodyPr>
          <a:lstStyle/>
          <a:p>
            <a:pPr>
              <a:buNone/>
              <a:defRPr/>
            </a:pPr>
            <a:r>
              <a:rPr lang="en-US" sz="3200" b="1" dirty="0" smtClean="0">
                <a:latin typeface="Monotype Corsiva" pitchFamily="66" charset="0"/>
              </a:rPr>
              <a:t>Clinical features :</a:t>
            </a:r>
          </a:p>
          <a:p>
            <a:pPr>
              <a:buNone/>
              <a:defRPr/>
            </a:pPr>
            <a:endParaRPr lang="en-US" dirty="0" smtClean="0"/>
          </a:p>
          <a:p>
            <a:pPr>
              <a:lnSpc>
                <a:spcPct val="110000"/>
              </a:lnSpc>
              <a:buFont typeface="Wingdings" pitchFamily="2" charset="2"/>
              <a:buChar char="ü"/>
              <a:defRPr/>
            </a:pPr>
            <a:r>
              <a:rPr lang="en-US" sz="2800" dirty="0" smtClean="0"/>
              <a:t>affects older individuals </a:t>
            </a:r>
          </a:p>
          <a:p>
            <a:pPr>
              <a:lnSpc>
                <a:spcPct val="110000"/>
              </a:lnSpc>
              <a:buFont typeface="Wingdings" pitchFamily="2" charset="2"/>
              <a:buChar char="ü"/>
              <a:defRPr/>
            </a:pPr>
            <a:r>
              <a:rPr lang="en-US" sz="2800" dirty="0" smtClean="0"/>
              <a:t>Usually unilateral ( 80 – 90 % )</a:t>
            </a:r>
          </a:p>
          <a:p>
            <a:pPr>
              <a:lnSpc>
                <a:spcPct val="110000"/>
              </a:lnSpc>
              <a:buFont typeface="Wingdings" pitchFamily="2" charset="2"/>
              <a:buChar char="ü"/>
              <a:defRPr/>
            </a:pPr>
            <a:r>
              <a:rPr lang="en-US" sz="2800" dirty="0" smtClean="0"/>
              <a:t>Sudden onset of pain at the angle of the jaw &amp; pain increases during eating &amp; speaking</a:t>
            </a:r>
          </a:p>
          <a:p>
            <a:pPr>
              <a:lnSpc>
                <a:spcPct val="110000"/>
              </a:lnSpc>
              <a:buFont typeface="Wingdings" pitchFamily="2" charset="2"/>
              <a:buChar char="ü"/>
              <a:defRPr/>
            </a:pPr>
            <a:r>
              <a:rPr lang="en-US" sz="2800" dirty="0" smtClean="0"/>
              <a:t>On examination: Tender, enlarged glands.</a:t>
            </a:r>
          </a:p>
          <a:p>
            <a:pPr>
              <a:lnSpc>
                <a:spcPct val="80000"/>
              </a:lnSpc>
              <a:buFont typeface="Wingdings" pitchFamily="2" charset="2"/>
              <a:buChar char="ü"/>
              <a:defRPr/>
            </a:pPr>
            <a:r>
              <a:rPr lang="en-US" sz="2800" dirty="0" smtClean="0"/>
              <a:t>Overlying skin is characteristically warm &amp; tender. The diagnosis is confirmed when purulent material is milked from </a:t>
            </a:r>
            <a:r>
              <a:rPr lang="en-US" sz="2800" dirty="0" err="1" smtClean="0"/>
              <a:t>stensen’s</a:t>
            </a:r>
            <a:r>
              <a:rPr lang="en-US" sz="2800" dirty="0" smtClean="0"/>
              <a:t> duct orifice by pressure over the gland.</a:t>
            </a:r>
          </a:p>
          <a:p>
            <a:pPr>
              <a:lnSpc>
                <a:spcPct val="80000"/>
              </a:lnSpc>
              <a:buFont typeface="Wingdings" pitchFamily="2" charset="2"/>
              <a:buChar char="ü"/>
              <a:defRPr/>
            </a:pPr>
            <a:r>
              <a:rPr lang="en-US" sz="2800" dirty="0" err="1" smtClean="0"/>
              <a:t>Generalised</a:t>
            </a:r>
            <a:r>
              <a:rPr lang="en-US" sz="2800" dirty="0" smtClean="0"/>
              <a:t> symptoms are also present like fever, </a:t>
            </a:r>
            <a:r>
              <a:rPr lang="en-US" sz="2800" dirty="0" err="1" smtClean="0"/>
              <a:t>leukocytosis</a:t>
            </a:r>
            <a:r>
              <a:rPr lang="en-US" sz="2800" dirty="0" smtClean="0"/>
              <a:t>.</a:t>
            </a:r>
          </a:p>
          <a:p>
            <a:pPr>
              <a:lnSpc>
                <a:spcPct val="110000"/>
              </a:lnSpc>
              <a:buNone/>
              <a:defRPr/>
            </a:pPr>
            <a:endParaRPr lang="en-US" sz="2800" dirty="0" smtClean="0"/>
          </a:p>
          <a:p>
            <a:pPr>
              <a:lnSpc>
                <a:spcPct val="110000"/>
              </a:lnSpc>
              <a:buNone/>
              <a:defRPr/>
            </a:pPr>
            <a:endParaRPr lang="en-US" sz="2800" dirty="0" smtClean="0"/>
          </a:p>
          <a:p>
            <a:endParaRPr lang="en-US" dirty="0"/>
          </a:p>
        </p:txBody>
      </p:sp>
      <p:pic>
        <p:nvPicPr>
          <p:cNvPr id="4" name="Picture 4"/>
          <p:cNvPicPr>
            <a:picLocks noChangeAspect="1" noChangeArrowheads="1"/>
          </p:cNvPicPr>
          <p:nvPr/>
        </p:nvPicPr>
        <p:blipFill>
          <a:blip r:embed="rId2" cstate="print">
            <a:lum bright="12000"/>
          </a:blip>
          <a:srcRect l="6430" t="11348" r="12532" b="25000"/>
          <a:stretch>
            <a:fillRect/>
          </a:stretch>
        </p:blipFill>
        <p:spPr bwMode="auto">
          <a:xfrm>
            <a:off x="5651500" y="836613"/>
            <a:ext cx="2809875" cy="165576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553200"/>
          </a:xfrm>
        </p:spPr>
        <p:txBody>
          <a:bodyPr>
            <a:normAutofit fontScale="77500" lnSpcReduction="20000"/>
          </a:bodyPr>
          <a:lstStyle/>
          <a:p>
            <a:pPr>
              <a:lnSpc>
                <a:spcPct val="80000"/>
              </a:lnSpc>
              <a:defRPr/>
            </a:pPr>
            <a:endParaRPr lang="en-US" sz="2800" dirty="0" smtClean="0"/>
          </a:p>
          <a:p>
            <a:pPr>
              <a:lnSpc>
                <a:spcPct val="80000"/>
              </a:lnSpc>
              <a:buNone/>
              <a:defRPr/>
            </a:pPr>
            <a:r>
              <a:rPr lang="en-US" sz="3200" b="1" dirty="0" smtClean="0">
                <a:latin typeface="Monotype Corsiva" pitchFamily="66" charset="0"/>
              </a:rPr>
              <a:t>Treatment :</a:t>
            </a:r>
          </a:p>
          <a:p>
            <a:pPr>
              <a:lnSpc>
                <a:spcPct val="80000"/>
              </a:lnSpc>
              <a:buNone/>
              <a:defRPr/>
            </a:pPr>
            <a:endParaRPr lang="en-US" sz="3200" b="1" dirty="0" smtClean="0">
              <a:latin typeface="Monotype Corsiva" pitchFamily="66" charset="0"/>
            </a:endParaRPr>
          </a:p>
          <a:p>
            <a:pPr>
              <a:lnSpc>
                <a:spcPct val="80000"/>
              </a:lnSpc>
              <a:buFont typeface="Wingdings" pitchFamily="2" charset="2"/>
              <a:buChar char="ü"/>
              <a:defRPr/>
            </a:pPr>
            <a:r>
              <a:rPr lang="en-US" sz="2800" dirty="0" smtClean="0"/>
              <a:t>Discharge taken directly from the duct should be sent to the laboratory for culture &amp; sensitivity.</a:t>
            </a:r>
          </a:p>
          <a:p>
            <a:pPr>
              <a:lnSpc>
                <a:spcPct val="80000"/>
              </a:lnSpc>
              <a:buFont typeface="Wingdings" pitchFamily="2" charset="2"/>
              <a:buChar char="ü"/>
              <a:defRPr/>
            </a:pPr>
            <a:endParaRPr lang="en-US" sz="2800" dirty="0" smtClean="0"/>
          </a:p>
          <a:p>
            <a:pPr>
              <a:lnSpc>
                <a:spcPct val="80000"/>
              </a:lnSpc>
              <a:buFont typeface="Wingdings" pitchFamily="2" charset="2"/>
              <a:buChar char="ü"/>
              <a:defRPr/>
            </a:pPr>
            <a:r>
              <a:rPr lang="en-US" sz="2800" dirty="0" smtClean="0"/>
              <a:t>Antibiotics ( Active against penicillin resistant staphylococcus)</a:t>
            </a:r>
          </a:p>
          <a:p>
            <a:pPr>
              <a:lnSpc>
                <a:spcPct val="80000"/>
              </a:lnSpc>
              <a:buFont typeface="Wingdings" pitchFamily="2" charset="2"/>
              <a:buChar char="ü"/>
              <a:defRPr/>
            </a:pPr>
            <a:endParaRPr lang="en-US" sz="2800" dirty="0" smtClean="0"/>
          </a:p>
          <a:p>
            <a:pPr>
              <a:buFont typeface="Wingdings" pitchFamily="2" charset="2"/>
              <a:buChar char="ü"/>
              <a:defRPr/>
            </a:pPr>
            <a:r>
              <a:rPr lang="en-US" sz="2800" dirty="0" smtClean="0"/>
              <a:t>If necessary, antibiotics can be changed when results of the culture &amp; sensitivity are known. Fluids are given to maintain water &amp; electrolyte balance.</a:t>
            </a:r>
          </a:p>
          <a:p>
            <a:pPr>
              <a:buFont typeface="Wingdings" pitchFamily="2" charset="2"/>
              <a:buChar char="ü"/>
              <a:defRPr/>
            </a:pPr>
            <a:endParaRPr lang="en-US" sz="2800" dirty="0" smtClean="0"/>
          </a:p>
          <a:p>
            <a:pPr>
              <a:buFont typeface="Wingdings" pitchFamily="2" charset="2"/>
              <a:buChar char="ü"/>
              <a:defRPr/>
            </a:pPr>
            <a:r>
              <a:rPr lang="en-US" sz="2800" dirty="0" smtClean="0"/>
              <a:t>Salivation should be stimulated by the sucking of sour hard candy to facilitate drainage.</a:t>
            </a:r>
          </a:p>
          <a:p>
            <a:pPr>
              <a:buFont typeface="Wingdings" pitchFamily="2" charset="2"/>
              <a:buChar char="ü"/>
              <a:defRPr/>
            </a:pPr>
            <a:endParaRPr lang="en-US" sz="2800" dirty="0" smtClean="0"/>
          </a:p>
          <a:p>
            <a:pPr>
              <a:buFont typeface="Wingdings" pitchFamily="2" charset="2"/>
              <a:buChar char="ü"/>
              <a:defRPr/>
            </a:pPr>
            <a:r>
              <a:rPr lang="en-US" sz="2800" dirty="0" smtClean="0"/>
              <a:t>Oral hygiene should be maintained by debridement &amp; irrigation.</a:t>
            </a:r>
          </a:p>
          <a:p>
            <a:pPr>
              <a:buFont typeface="Wingdings" pitchFamily="2" charset="2"/>
              <a:buChar char="ü"/>
              <a:defRPr/>
            </a:pPr>
            <a:endParaRPr lang="en-US" sz="2800" dirty="0" smtClean="0"/>
          </a:p>
          <a:p>
            <a:pPr>
              <a:buFont typeface="Wingdings" pitchFamily="2" charset="2"/>
              <a:buChar char="ü"/>
              <a:defRPr/>
            </a:pPr>
            <a:r>
              <a:rPr lang="en-US" sz="2800" dirty="0" smtClean="0"/>
              <a:t>If there is no improvement , the affected gland should be surgically drained.</a:t>
            </a:r>
          </a:p>
          <a:p>
            <a:pPr>
              <a:lnSpc>
                <a:spcPct val="80000"/>
              </a:lnSpc>
              <a:defRPr/>
            </a:pPr>
            <a:endParaRPr lang="en-US" sz="2800" b="1"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normAutofit/>
          </a:bodyPr>
          <a:lstStyle/>
          <a:p>
            <a:pPr>
              <a:buNone/>
              <a:defRPr/>
            </a:pPr>
            <a:r>
              <a:rPr lang="en-US" sz="2800" dirty="0" smtClean="0">
                <a:latin typeface="Comic Sans MS" pitchFamily="66" charset="0"/>
              </a:rPr>
              <a:t>CHRONIC BACTERIAL SIALADENITIS</a:t>
            </a:r>
            <a:endParaRPr lang="en-US" sz="2800" dirty="0" smtClean="0"/>
          </a:p>
          <a:p>
            <a:pPr>
              <a:buNone/>
              <a:defRPr/>
            </a:pPr>
            <a:r>
              <a:rPr lang="en-US" sz="2800" dirty="0" smtClean="0"/>
              <a:t>Chronic or recurrent form of </a:t>
            </a:r>
            <a:r>
              <a:rPr lang="en-US" sz="2800" dirty="0" err="1" smtClean="0"/>
              <a:t>parotitis</a:t>
            </a:r>
            <a:r>
              <a:rPr lang="en-US" sz="2800" dirty="0" smtClean="0"/>
              <a:t> is seen in children &amp; adults.</a:t>
            </a:r>
          </a:p>
          <a:p>
            <a:pPr>
              <a:defRPr/>
            </a:pPr>
            <a:endParaRPr lang="en-US" sz="2800" dirty="0" smtClean="0"/>
          </a:p>
          <a:p>
            <a:pPr>
              <a:buNone/>
              <a:defRPr/>
            </a:pPr>
            <a:r>
              <a:rPr lang="en-US" sz="2800" dirty="0" smtClean="0"/>
              <a:t>Conditions which causes chronic </a:t>
            </a:r>
            <a:r>
              <a:rPr lang="en-US" sz="2800" dirty="0" err="1" smtClean="0"/>
              <a:t>parotitis</a:t>
            </a:r>
            <a:r>
              <a:rPr lang="en-US" sz="2800" dirty="0" smtClean="0"/>
              <a:t> are:</a:t>
            </a:r>
          </a:p>
          <a:p>
            <a:pPr>
              <a:buFontTx/>
              <a:buChar char="•"/>
              <a:defRPr/>
            </a:pPr>
            <a:r>
              <a:rPr lang="en-US" sz="2800" dirty="0" smtClean="0"/>
              <a:t> Most cases are idiopathic</a:t>
            </a:r>
          </a:p>
          <a:p>
            <a:pPr>
              <a:buFontTx/>
              <a:buChar char="•"/>
              <a:defRPr/>
            </a:pPr>
            <a:r>
              <a:rPr lang="en-US" sz="2800" dirty="0" smtClean="0"/>
              <a:t> Duct obstructions </a:t>
            </a:r>
          </a:p>
          <a:p>
            <a:pPr>
              <a:buFontTx/>
              <a:buChar char="•"/>
              <a:defRPr/>
            </a:pPr>
            <a:r>
              <a:rPr lang="en-US" sz="2800" dirty="0" smtClean="0"/>
              <a:t> Congenital </a:t>
            </a:r>
            <a:r>
              <a:rPr lang="en-US" sz="2800" dirty="0" err="1" smtClean="0"/>
              <a:t>stenosis</a:t>
            </a:r>
            <a:endParaRPr lang="en-US" sz="2800" dirty="0" smtClean="0"/>
          </a:p>
          <a:p>
            <a:pPr>
              <a:buFontTx/>
              <a:buChar char="•"/>
              <a:defRPr/>
            </a:pPr>
            <a:r>
              <a:rPr lang="en-US" sz="2800" dirty="0" smtClean="0"/>
              <a:t> </a:t>
            </a:r>
            <a:r>
              <a:rPr lang="en-US" sz="2800" dirty="0" err="1" smtClean="0"/>
              <a:t>Sjogren’s</a:t>
            </a:r>
            <a:r>
              <a:rPr lang="en-US" sz="2800" dirty="0" smtClean="0"/>
              <a:t> syndrome</a:t>
            </a:r>
          </a:p>
          <a:p>
            <a:pPr>
              <a:buFontTx/>
              <a:buChar char="•"/>
              <a:defRPr/>
            </a:pPr>
            <a:r>
              <a:rPr lang="en-US" sz="2800" dirty="0" smtClean="0"/>
              <a:t>  viral infection or allergy</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lnSpcReduction="10000"/>
          </a:bodyPr>
          <a:lstStyle/>
          <a:p>
            <a:pPr>
              <a:buNone/>
              <a:defRPr/>
            </a:pPr>
            <a:r>
              <a:rPr lang="en-US" sz="3200" b="1" dirty="0" smtClean="0">
                <a:latin typeface="Monotype Corsiva" pitchFamily="66" charset="0"/>
              </a:rPr>
              <a:t>Clinical features :</a:t>
            </a:r>
          </a:p>
          <a:p>
            <a:pPr>
              <a:buNone/>
              <a:defRPr/>
            </a:pPr>
            <a:endParaRPr lang="en-US" sz="3200" b="1" dirty="0" smtClean="0">
              <a:latin typeface="Monotype Corsiva" pitchFamily="66" charset="0"/>
            </a:endParaRPr>
          </a:p>
          <a:p>
            <a:pPr>
              <a:defRPr/>
            </a:pPr>
            <a:r>
              <a:rPr lang="en-US" sz="2800" dirty="0" smtClean="0"/>
              <a:t>Sudden onset of unilateral swelling at the angle of the jaw in a patient</a:t>
            </a:r>
          </a:p>
          <a:p>
            <a:pPr>
              <a:defRPr/>
            </a:pPr>
            <a:endParaRPr lang="en-US" sz="2800" dirty="0" smtClean="0"/>
          </a:p>
          <a:p>
            <a:pPr>
              <a:defRPr/>
            </a:pPr>
            <a:r>
              <a:rPr lang="en-US" sz="2800" dirty="0" smtClean="0"/>
              <a:t>The symptoms are less when compared to acute bacterial </a:t>
            </a:r>
            <a:r>
              <a:rPr lang="en-US" sz="2800" dirty="0" err="1" smtClean="0"/>
              <a:t>parotitis</a:t>
            </a:r>
            <a:r>
              <a:rPr lang="en-US" sz="2800" dirty="0" smtClean="0"/>
              <a:t>.</a:t>
            </a:r>
          </a:p>
          <a:p>
            <a:pPr>
              <a:defRPr/>
            </a:pPr>
            <a:endParaRPr lang="en-US" sz="2800" dirty="0" smtClean="0"/>
          </a:p>
          <a:p>
            <a:pPr>
              <a:defRPr/>
            </a:pPr>
            <a:r>
              <a:rPr lang="en-US" sz="2800" dirty="0" smtClean="0"/>
              <a:t>Purulent discharge from the duct orifices .</a:t>
            </a:r>
          </a:p>
          <a:p>
            <a:pPr>
              <a:defRPr/>
            </a:pPr>
            <a:endParaRPr lang="en-US" sz="2800" dirty="0" smtClean="0"/>
          </a:p>
          <a:p>
            <a:pPr>
              <a:defRPr/>
            </a:pPr>
            <a:r>
              <a:rPr lang="en-US" sz="2800" dirty="0" smtClean="0"/>
              <a:t>Fever &amp; </a:t>
            </a:r>
            <a:r>
              <a:rPr lang="en-US" sz="2800" dirty="0" err="1" smtClean="0"/>
              <a:t>leukocytosis</a:t>
            </a:r>
            <a:r>
              <a:rPr lang="en-US" sz="2800" dirty="0" smtClean="0"/>
              <a:t> are absent.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lnSpcReduction="10000"/>
          </a:bodyPr>
          <a:lstStyle/>
          <a:p>
            <a:pPr>
              <a:buNone/>
              <a:defRPr/>
            </a:pPr>
            <a:r>
              <a:rPr lang="en-US" sz="3200" b="1" dirty="0" smtClean="0">
                <a:latin typeface="Monotype Corsiva" pitchFamily="66" charset="0"/>
              </a:rPr>
              <a:t>Treatment :</a:t>
            </a:r>
          </a:p>
          <a:p>
            <a:pPr>
              <a:buNone/>
              <a:defRPr/>
            </a:pPr>
            <a:endParaRPr lang="en-US" sz="2800" dirty="0" smtClean="0"/>
          </a:p>
          <a:p>
            <a:pPr>
              <a:buFontTx/>
              <a:buChar char="•"/>
              <a:defRPr/>
            </a:pPr>
            <a:r>
              <a:rPr lang="en-US" sz="2800" dirty="0" smtClean="0"/>
              <a:t>Fluids to maintain balance water &amp; electrolyte</a:t>
            </a:r>
          </a:p>
          <a:p>
            <a:pPr>
              <a:buFontTx/>
              <a:buChar char="•"/>
              <a:defRPr/>
            </a:pPr>
            <a:r>
              <a:rPr lang="en-US" sz="2800" dirty="0" smtClean="0"/>
              <a:t>Massage of the gland</a:t>
            </a:r>
          </a:p>
          <a:p>
            <a:pPr>
              <a:buFontTx/>
              <a:buChar char="•"/>
              <a:defRPr/>
            </a:pPr>
            <a:r>
              <a:rPr lang="en-US" sz="2800" dirty="0" smtClean="0"/>
              <a:t>Antibiotics</a:t>
            </a:r>
          </a:p>
          <a:p>
            <a:pPr>
              <a:buFontTx/>
              <a:buChar char="•"/>
              <a:defRPr/>
            </a:pPr>
            <a:r>
              <a:rPr lang="en-US" sz="2800" dirty="0" err="1" smtClean="0"/>
              <a:t>Sialogogues</a:t>
            </a:r>
            <a:endParaRPr lang="en-US" sz="2800" dirty="0" smtClean="0"/>
          </a:p>
          <a:p>
            <a:pPr>
              <a:buNone/>
              <a:defRPr/>
            </a:pPr>
            <a:endParaRPr lang="en-US" sz="2800" dirty="0" smtClean="0"/>
          </a:p>
          <a:p>
            <a:pPr>
              <a:buFont typeface="Wingdings" pitchFamily="2" charset="2"/>
              <a:buChar char="§"/>
              <a:defRPr/>
            </a:pPr>
            <a:r>
              <a:rPr lang="en-US" sz="2800" dirty="0" err="1" smtClean="0"/>
              <a:t>Intraductal</a:t>
            </a:r>
            <a:r>
              <a:rPr lang="en-US" sz="2800" dirty="0" smtClean="0"/>
              <a:t> injection of antibiotics (Erythromycin &amp; Tetracycline 15mg/ml). </a:t>
            </a:r>
          </a:p>
          <a:p>
            <a:pPr>
              <a:buFont typeface="Wingdings" pitchFamily="2" charset="2"/>
              <a:buChar char="§"/>
              <a:defRPr/>
            </a:pPr>
            <a:endParaRPr lang="en-US" sz="2800" dirty="0" smtClean="0"/>
          </a:p>
          <a:p>
            <a:pPr>
              <a:buFont typeface="Wingdings" pitchFamily="2" charset="2"/>
              <a:buChar char="§"/>
              <a:defRPr/>
            </a:pPr>
            <a:r>
              <a:rPr lang="en-US" sz="2800" dirty="0" smtClean="0"/>
              <a:t>Surgical : Removal of the gland.</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sz="quarter" idx="1"/>
          </p:nvPr>
        </p:nvSpPr>
        <p:spPr>
          <a:xfrm>
            <a:off x="457200" y="836613"/>
            <a:ext cx="8229600" cy="5688012"/>
          </a:xfrm>
        </p:spPr>
        <p:txBody>
          <a:bodyPr/>
          <a:lstStyle/>
          <a:p>
            <a:pPr eaLnBrk="1" hangingPunct="1">
              <a:buFont typeface="Wingdings" pitchFamily="2" charset="2"/>
              <a:buNone/>
              <a:defRPr/>
            </a:pPr>
            <a:r>
              <a:rPr lang="en-US" b="1" dirty="0" smtClean="0"/>
              <a:t>                              </a:t>
            </a:r>
            <a:r>
              <a:rPr lang="en-US" b="1" dirty="0" smtClean="0">
                <a:latin typeface="Comic Sans MS" pitchFamily="66" charset="0"/>
              </a:rPr>
              <a:t>MUMPS </a:t>
            </a:r>
          </a:p>
          <a:p>
            <a:pPr eaLnBrk="1" hangingPunct="1">
              <a:buFont typeface="Wingdings" pitchFamily="2" charset="2"/>
              <a:buNone/>
              <a:defRPr/>
            </a:pPr>
            <a:endParaRPr lang="en-US" sz="2400" dirty="0" smtClean="0">
              <a:latin typeface="Comic Sans MS" pitchFamily="66" charset="0"/>
            </a:endParaRPr>
          </a:p>
          <a:p>
            <a:pPr eaLnBrk="1" hangingPunct="1">
              <a:defRPr/>
            </a:pPr>
            <a:r>
              <a:rPr lang="en-US" sz="2400" dirty="0" smtClean="0"/>
              <a:t> Caused by </a:t>
            </a:r>
            <a:r>
              <a:rPr lang="en-US" sz="2400" dirty="0" err="1" smtClean="0"/>
              <a:t>paramyxovirus</a:t>
            </a:r>
            <a:endParaRPr lang="en-US" sz="2400" dirty="0" smtClean="0"/>
          </a:p>
          <a:p>
            <a:pPr eaLnBrk="1" hangingPunct="1">
              <a:defRPr/>
            </a:pPr>
            <a:endParaRPr lang="en-US" sz="2400" dirty="0" smtClean="0"/>
          </a:p>
          <a:p>
            <a:pPr eaLnBrk="1" hangingPunct="1">
              <a:defRPr/>
            </a:pPr>
            <a:r>
              <a:rPr lang="en-US" sz="2400" dirty="0" smtClean="0"/>
              <a:t> It primarily affects the salivary glands but also affects the gonads, central nervous system &amp; occasionally the thyroid gland, pancreas &amp; myocardium.</a:t>
            </a:r>
          </a:p>
          <a:p>
            <a:pPr eaLnBrk="1" hangingPunct="1">
              <a:defRPr/>
            </a:pPr>
            <a:endParaRPr lang="en-US" sz="2400" dirty="0" smtClean="0"/>
          </a:p>
          <a:p>
            <a:pPr eaLnBrk="1" hangingPunct="1">
              <a:defRPr/>
            </a:pPr>
            <a:r>
              <a:rPr lang="en-US" sz="2400" dirty="0" smtClean="0"/>
              <a:t>Common during the second decade of life.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sz="quarter" idx="1"/>
          </p:nvPr>
        </p:nvSpPr>
        <p:spPr>
          <a:xfrm>
            <a:off x="0" y="692150"/>
            <a:ext cx="6840538" cy="5784850"/>
          </a:xfrm>
        </p:spPr>
        <p:txBody>
          <a:bodyPr>
            <a:normAutofit/>
          </a:bodyPr>
          <a:lstStyle/>
          <a:p>
            <a:pPr eaLnBrk="1" hangingPunct="1">
              <a:lnSpc>
                <a:spcPct val="80000"/>
              </a:lnSpc>
              <a:buFont typeface="Wingdings" pitchFamily="2" charset="2"/>
              <a:buNone/>
              <a:defRPr/>
            </a:pPr>
            <a:r>
              <a:rPr lang="en-US" sz="2800" b="1" dirty="0" smtClean="0">
                <a:latin typeface="Monotype Corsiva" pitchFamily="66" charset="0"/>
              </a:rPr>
              <a:t>Clinical features</a:t>
            </a:r>
            <a:r>
              <a:rPr lang="en-US" sz="2800" b="1" dirty="0" smtClean="0"/>
              <a:t> :</a:t>
            </a:r>
          </a:p>
          <a:p>
            <a:pPr eaLnBrk="1" hangingPunct="1">
              <a:lnSpc>
                <a:spcPct val="80000"/>
              </a:lnSpc>
              <a:defRPr/>
            </a:pPr>
            <a:endParaRPr lang="en-US" sz="2800" b="1" dirty="0" smtClean="0"/>
          </a:p>
          <a:p>
            <a:pPr eaLnBrk="1" hangingPunct="1">
              <a:lnSpc>
                <a:spcPct val="80000"/>
              </a:lnSpc>
              <a:defRPr/>
            </a:pPr>
            <a:r>
              <a:rPr lang="en-US" sz="2400" dirty="0" smtClean="0"/>
              <a:t>The major sign of mumps is sudden onset of salivary gland bilateral swelling without purulent discharge from the salivary gland ducts.</a:t>
            </a:r>
          </a:p>
          <a:p>
            <a:pPr eaLnBrk="1" hangingPunct="1">
              <a:lnSpc>
                <a:spcPct val="80000"/>
              </a:lnSpc>
              <a:defRPr/>
            </a:pPr>
            <a:endParaRPr lang="en-US" sz="2400" dirty="0" smtClean="0"/>
          </a:p>
          <a:p>
            <a:pPr eaLnBrk="1" hangingPunct="1">
              <a:lnSpc>
                <a:spcPct val="80000"/>
              </a:lnSpc>
              <a:defRPr/>
            </a:pPr>
            <a:r>
              <a:rPr lang="en-US" sz="2400" dirty="0" smtClean="0"/>
              <a:t>Accompanied by </a:t>
            </a:r>
            <a:r>
              <a:rPr lang="en-US" sz="2400" dirty="0" err="1" smtClean="0"/>
              <a:t>generalised</a:t>
            </a:r>
            <a:r>
              <a:rPr lang="en-US" sz="2400" dirty="0" smtClean="0"/>
              <a:t> signs of fever, malaise &amp; anorexia.</a:t>
            </a:r>
          </a:p>
          <a:p>
            <a:pPr eaLnBrk="1" hangingPunct="1">
              <a:lnSpc>
                <a:spcPct val="80000"/>
              </a:lnSpc>
              <a:defRPr/>
            </a:pPr>
            <a:endParaRPr lang="en-US" sz="2400" dirty="0" smtClean="0"/>
          </a:p>
          <a:p>
            <a:pPr eaLnBrk="1" hangingPunct="1">
              <a:lnSpc>
                <a:spcPct val="80000"/>
              </a:lnSpc>
              <a:defRPr/>
            </a:pPr>
            <a:r>
              <a:rPr lang="en-US" sz="2400" dirty="0" smtClean="0"/>
              <a:t>In most cases </a:t>
            </a:r>
            <a:r>
              <a:rPr lang="en-US" sz="2400" dirty="0" err="1" smtClean="0"/>
              <a:t>parotd</a:t>
            </a:r>
            <a:r>
              <a:rPr lang="en-US" sz="2400" dirty="0" smtClean="0"/>
              <a:t> gland is involved &amp; some</a:t>
            </a:r>
          </a:p>
          <a:p>
            <a:pPr eaLnBrk="1" hangingPunct="1">
              <a:lnSpc>
                <a:spcPct val="80000"/>
              </a:lnSpc>
              <a:buNone/>
              <a:defRPr/>
            </a:pPr>
            <a:r>
              <a:rPr lang="en-US" sz="2400" dirty="0" smtClean="0"/>
              <a:t>    times submandibular gland may be involved.</a:t>
            </a:r>
          </a:p>
          <a:p>
            <a:pPr eaLnBrk="1" hangingPunct="1">
              <a:lnSpc>
                <a:spcPct val="80000"/>
              </a:lnSpc>
              <a:defRPr/>
            </a:pPr>
            <a:endParaRPr lang="en-US" sz="2400" dirty="0" smtClean="0"/>
          </a:p>
          <a:p>
            <a:pPr eaLnBrk="1" hangingPunct="1">
              <a:lnSpc>
                <a:spcPct val="80000"/>
              </a:lnSpc>
              <a:defRPr/>
            </a:pPr>
            <a:r>
              <a:rPr lang="en-US" sz="2400" dirty="0" smtClean="0"/>
              <a:t>Characteristically, the involved salivary gland continues to enlarge for 2-3 days &amp; returns to normal size in 7 days. </a:t>
            </a:r>
          </a:p>
        </p:txBody>
      </p:sp>
      <p:pic>
        <p:nvPicPr>
          <p:cNvPr id="22531" name="Picture 4" descr="100_8874"/>
          <p:cNvPicPr>
            <a:picLocks noChangeAspect="1" noChangeArrowheads="1"/>
          </p:cNvPicPr>
          <p:nvPr/>
        </p:nvPicPr>
        <p:blipFill>
          <a:blip r:embed="rId2" cstate="print"/>
          <a:srcRect/>
          <a:stretch>
            <a:fillRect/>
          </a:stretch>
        </p:blipFill>
        <p:spPr bwMode="auto">
          <a:xfrm>
            <a:off x="7212013" y="1989138"/>
            <a:ext cx="1931987" cy="2844800"/>
          </a:xfrm>
          <a:prstGeom prst="rect">
            <a:avLst/>
          </a:prstGeom>
          <a:noFill/>
          <a:ln w="19050">
            <a:solidFill>
              <a:schemeClr val="tx1"/>
            </a:solidFill>
            <a:miter lim="800000"/>
            <a:headEnd/>
            <a:tailEnd/>
          </a:ln>
        </p:spPr>
      </p:pic>
      <p:sp>
        <p:nvSpPr>
          <p:cNvPr id="22532" name="Line 5"/>
          <p:cNvSpPr>
            <a:spLocks noChangeShapeType="1"/>
          </p:cNvSpPr>
          <p:nvPr/>
        </p:nvSpPr>
        <p:spPr bwMode="auto">
          <a:xfrm flipV="1">
            <a:off x="6877050" y="3933825"/>
            <a:ext cx="576263" cy="503238"/>
          </a:xfrm>
          <a:prstGeom prst="line">
            <a:avLst/>
          </a:prstGeom>
          <a:noFill/>
          <a:ln w="9525">
            <a:solidFill>
              <a:schemeClr val="tx1"/>
            </a:solidFill>
            <a:round/>
            <a:headEnd/>
            <a:tailEnd type="triangle" w="med" len="med"/>
          </a:ln>
        </p:spPr>
        <p:txBody>
          <a:bodyPr/>
          <a:lstStyle/>
          <a:p>
            <a:endParaRPr lang="en-US"/>
          </a:p>
        </p:txBody>
      </p:sp>
      <p:sp>
        <p:nvSpPr>
          <p:cNvPr id="22533" name="Line 6"/>
          <p:cNvSpPr>
            <a:spLocks noChangeShapeType="1"/>
          </p:cNvSpPr>
          <p:nvPr/>
        </p:nvSpPr>
        <p:spPr bwMode="auto">
          <a:xfrm flipH="1" flipV="1">
            <a:off x="8982075" y="4005263"/>
            <a:ext cx="323850" cy="2873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sz="quarter" idx="1"/>
          </p:nvPr>
        </p:nvSpPr>
        <p:spPr>
          <a:xfrm>
            <a:off x="457200" y="1125538"/>
            <a:ext cx="8229600" cy="5000625"/>
          </a:xfrm>
        </p:spPr>
        <p:txBody>
          <a:bodyPr/>
          <a:lstStyle/>
          <a:p>
            <a:pPr eaLnBrk="1" hangingPunct="1">
              <a:defRPr/>
            </a:pPr>
            <a:r>
              <a:rPr lang="en-US" sz="2400" dirty="0" smtClean="0"/>
              <a:t>The enlarged glands are tender .</a:t>
            </a:r>
          </a:p>
          <a:p>
            <a:pPr eaLnBrk="1" hangingPunct="1">
              <a:defRPr/>
            </a:pPr>
            <a:endParaRPr lang="en-US" sz="2400" dirty="0" smtClean="0"/>
          </a:p>
          <a:p>
            <a:pPr eaLnBrk="1" hangingPunct="1">
              <a:defRPr/>
            </a:pPr>
            <a:r>
              <a:rPr lang="en-US" sz="2400" dirty="0" smtClean="0"/>
              <a:t>Pain is experienced when eating sour food.</a:t>
            </a:r>
          </a:p>
          <a:p>
            <a:pPr eaLnBrk="1" hangingPunct="1">
              <a:defRPr/>
            </a:pPr>
            <a:endParaRPr lang="en-US" sz="2400" dirty="0" smtClean="0"/>
          </a:p>
          <a:p>
            <a:pPr eaLnBrk="1" hangingPunct="1">
              <a:defRPr/>
            </a:pPr>
            <a:r>
              <a:rPr lang="en-US" sz="2400" dirty="0" smtClean="0"/>
              <a:t>Salivary gland enlargement accompanied by oedema of the skin over the glands &amp; inflammation around </a:t>
            </a:r>
            <a:r>
              <a:rPr lang="en-US" sz="2400" dirty="0" err="1" smtClean="0"/>
              <a:t>stensen’s</a:t>
            </a:r>
            <a:r>
              <a:rPr lang="en-US" sz="2400" dirty="0" smtClean="0"/>
              <a:t> or </a:t>
            </a:r>
            <a:r>
              <a:rPr lang="en-US" sz="2400" dirty="0" err="1" smtClean="0"/>
              <a:t>wharton’s</a:t>
            </a:r>
            <a:r>
              <a:rPr lang="en-US" sz="2400" dirty="0" smtClean="0"/>
              <a:t> duct orifice.</a:t>
            </a:r>
          </a:p>
          <a:p>
            <a:pPr eaLnBrk="1" hangingPunct="1">
              <a:defRPr/>
            </a:pPr>
            <a:endParaRPr lang="en-US" sz="2400" dirty="0" smtClean="0"/>
          </a:p>
          <a:p>
            <a:pPr eaLnBrk="1" hangingPunct="1">
              <a:defRPr/>
            </a:pPr>
            <a:r>
              <a:rPr lang="en-US" sz="2400" dirty="0" smtClean="0"/>
              <a:t>Most cases of mumps are self-limiting, enlargement subsides within 1 week.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sz="quarter" idx="1"/>
          </p:nvPr>
        </p:nvSpPr>
        <p:spPr>
          <a:xfrm>
            <a:off x="457200" y="761999"/>
            <a:ext cx="8229600" cy="5791201"/>
          </a:xfrm>
        </p:spPr>
        <p:txBody>
          <a:bodyPr>
            <a:normAutofit lnSpcReduction="10000"/>
          </a:bodyPr>
          <a:lstStyle/>
          <a:p>
            <a:pPr eaLnBrk="1" hangingPunct="1">
              <a:lnSpc>
                <a:spcPct val="80000"/>
              </a:lnSpc>
              <a:buFont typeface="Wingdings" pitchFamily="2" charset="2"/>
              <a:buNone/>
              <a:defRPr/>
            </a:pPr>
            <a:r>
              <a:rPr lang="en-US" sz="2800" b="1" dirty="0" smtClean="0">
                <a:latin typeface="Monotype Corsiva" pitchFamily="66" charset="0"/>
              </a:rPr>
              <a:t>Complications :</a:t>
            </a:r>
          </a:p>
          <a:p>
            <a:pPr eaLnBrk="1" hangingPunct="1">
              <a:lnSpc>
                <a:spcPct val="80000"/>
              </a:lnSpc>
              <a:buFont typeface="Wingdings" pitchFamily="2" charset="2"/>
              <a:buNone/>
              <a:defRPr/>
            </a:pPr>
            <a:r>
              <a:rPr lang="en-US" sz="2400" b="1" dirty="0" smtClean="0"/>
              <a:t>       </a:t>
            </a:r>
            <a:r>
              <a:rPr lang="en-US" sz="2400" dirty="0" smtClean="0"/>
              <a:t>1. Meningitis</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t>       2. Encephalitis</a:t>
            </a:r>
          </a:p>
          <a:p>
            <a:pPr eaLnBrk="1" hangingPunct="1">
              <a:lnSpc>
                <a:spcPct val="80000"/>
              </a:lnSpc>
              <a:buFont typeface="Wingdings" pitchFamily="2" charset="2"/>
              <a:buNone/>
              <a:defRPr/>
            </a:pPr>
            <a:r>
              <a:rPr lang="en-US" sz="2400" dirty="0" smtClean="0"/>
              <a:t>           </a:t>
            </a:r>
          </a:p>
          <a:p>
            <a:pPr eaLnBrk="1" hangingPunct="1">
              <a:lnSpc>
                <a:spcPct val="80000"/>
              </a:lnSpc>
              <a:buFont typeface="Wingdings" pitchFamily="2" charset="2"/>
              <a:buNone/>
              <a:defRPr/>
            </a:pPr>
            <a:r>
              <a:rPr lang="en-US" sz="2400" dirty="0" smtClean="0"/>
              <a:t>       3. In post pubertal males it involves gonads &amp; causes   	</a:t>
            </a:r>
          </a:p>
          <a:p>
            <a:pPr eaLnBrk="1" hangingPunct="1">
              <a:lnSpc>
                <a:spcPct val="80000"/>
              </a:lnSpc>
              <a:buFont typeface="Wingdings" pitchFamily="2" charset="2"/>
              <a:buNone/>
              <a:defRPr/>
            </a:pPr>
            <a:r>
              <a:rPr lang="en-US" sz="2400" dirty="0" smtClean="0"/>
              <a:t>            sterility.</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800" b="1" dirty="0" smtClean="0">
                <a:latin typeface="Monotype Corsiva" pitchFamily="66" charset="0"/>
              </a:rPr>
              <a:t>Investigations :</a:t>
            </a:r>
          </a:p>
          <a:p>
            <a:pPr eaLnBrk="1" hangingPunct="1">
              <a:lnSpc>
                <a:spcPct val="80000"/>
              </a:lnSpc>
              <a:buFont typeface="Wingdings" pitchFamily="2" charset="2"/>
              <a:buNone/>
              <a:defRPr/>
            </a:pPr>
            <a:r>
              <a:rPr lang="en-US" sz="2000" dirty="0" smtClean="0"/>
              <a:t>        </a:t>
            </a:r>
            <a:r>
              <a:rPr lang="en-US" sz="2400" dirty="0" smtClean="0"/>
              <a:t>1. Culture of virus</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t>      2. Detection of antibodies </a:t>
            </a:r>
          </a:p>
          <a:p>
            <a:pPr eaLnBrk="1" hangingPunct="1">
              <a:lnSpc>
                <a:spcPct val="80000"/>
              </a:lnSpc>
              <a:buFont typeface="Wingdings" pitchFamily="2" charset="2"/>
              <a:buNone/>
              <a:defRPr/>
            </a:pPr>
            <a:r>
              <a:rPr lang="en-US" sz="2400" dirty="0" smtClean="0"/>
              <a:t>        </a:t>
            </a:r>
          </a:p>
          <a:p>
            <a:pPr eaLnBrk="1" hangingPunct="1">
              <a:lnSpc>
                <a:spcPct val="80000"/>
              </a:lnSpc>
              <a:buFont typeface="Wingdings" pitchFamily="2" charset="2"/>
              <a:buNone/>
              <a:defRPr/>
            </a:pPr>
            <a:r>
              <a:rPr lang="en-US" sz="2400" dirty="0" smtClean="0"/>
              <a:t>      3. During acute phase, the serum amylase level may be     </a:t>
            </a:r>
          </a:p>
          <a:p>
            <a:pPr eaLnBrk="1" hangingPunct="1">
              <a:lnSpc>
                <a:spcPct val="80000"/>
              </a:lnSpc>
              <a:buFont typeface="Wingdings" pitchFamily="2" charset="2"/>
              <a:buNone/>
              <a:defRPr/>
            </a:pPr>
            <a:r>
              <a:rPr lang="en-US" sz="2400" dirty="0" smtClean="0"/>
              <a:t>           elevated.</a:t>
            </a:r>
          </a:p>
          <a:p>
            <a:pPr eaLnBrk="1" hangingPunct="1">
              <a:lnSpc>
                <a:spcPct val="80000"/>
              </a:lnSpc>
              <a:buFont typeface="Wingdings" pitchFamily="2" charset="2"/>
              <a:buNone/>
              <a:defRPr/>
            </a:pPr>
            <a:r>
              <a:rPr lang="en-US" sz="2400"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sz="quarter" idx="1"/>
          </p:nvPr>
        </p:nvSpPr>
        <p:spPr>
          <a:xfrm>
            <a:off x="457200" y="476250"/>
            <a:ext cx="8229600" cy="5649913"/>
          </a:xfrm>
        </p:spPr>
        <p:txBody>
          <a:bodyPr/>
          <a:lstStyle/>
          <a:p>
            <a:pPr eaLnBrk="1" hangingPunct="1">
              <a:buFont typeface="Wingdings" pitchFamily="2" charset="2"/>
              <a:buNone/>
              <a:defRPr/>
            </a:pPr>
            <a:r>
              <a:rPr lang="en-US" sz="2800" b="1" dirty="0" smtClean="0">
                <a:latin typeface="Monotype Corsiva" pitchFamily="66" charset="0"/>
              </a:rPr>
              <a:t>Treatment :</a:t>
            </a:r>
          </a:p>
          <a:p>
            <a:pPr eaLnBrk="1" hangingPunct="1">
              <a:buFont typeface="Wingdings" pitchFamily="2" charset="2"/>
              <a:buNone/>
              <a:defRPr/>
            </a:pPr>
            <a:endParaRPr lang="en-US" sz="2800" b="1" dirty="0" smtClean="0">
              <a:latin typeface="Monotype Corsiva" pitchFamily="66" charset="0"/>
            </a:endParaRPr>
          </a:p>
          <a:p>
            <a:pPr eaLnBrk="1" hangingPunct="1">
              <a:defRPr/>
            </a:pPr>
            <a:r>
              <a:rPr lang="en-US" sz="2400" dirty="0" smtClean="0"/>
              <a:t>Most of the cases are self limiting</a:t>
            </a:r>
          </a:p>
          <a:p>
            <a:pPr eaLnBrk="1" hangingPunct="1">
              <a:defRPr/>
            </a:pPr>
            <a:endParaRPr lang="en-US" sz="2400" dirty="0" smtClean="0"/>
          </a:p>
          <a:p>
            <a:pPr eaLnBrk="1" hangingPunct="1">
              <a:defRPr/>
            </a:pPr>
            <a:r>
              <a:rPr lang="en-US" sz="2400" dirty="0" err="1" smtClean="0"/>
              <a:t>Symtomatic</a:t>
            </a:r>
            <a:r>
              <a:rPr lang="en-US" sz="2400" dirty="0" smtClean="0"/>
              <a:t> treatment</a:t>
            </a:r>
          </a:p>
          <a:p>
            <a:pPr eaLnBrk="1" hangingPunct="1">
              <a:defRPr/>
            </a:pPr>
            <a:endParaRPr lang="en-US" sz="2400" dirty="0" smtClean="0"/>
          </a:p>
          <a:p>
            <a:pPr eaLnBrk="1" hangingPunct="1">
              <a:defRPr/>
            </a:pPr>
            <a:r>
              <a:rPr lang="en-US" sz="2400" dirty="0" smtClean="0"/>
              <a:t>The best method of controlling this disease is by giving vaccination</a:t>
            </a:r>
          </a:p>
          <a:p>
            <a:pPr eaLnBrk="1" hangingPunct="1">
              <a:defRPr/>
            </a:pPr>
            <a:endParaRPr lang="en-US" sz="2400" dirty="0" smtClean="0"/>
          </a:p>
          <a:p>
            <a:pPr eaLnBrk="1" hangingPunct="1">
              <a:defRPr/>
            </a:pPr>
            <a:r>
              <a:rPr lang="en-US" sz="2400" dirty="0" smtClean="0"/>
              <a:t>Corticosteroids are helpful in treating painful testicular involvement.</a:t>
            </a:r>
          </a:p>
          <a:p>
            <a:pPr eaLnBrk="1" hangingPunct="1">
              <a:buFont typeface="Wingdings" pitchFamily="2" charset="2"/>
              <a:buNone/>
              <a:defRPr/>
            </a:pPr>
            <a:endParaRPr lang="en-US" dirty="0" smtClean="0"/>
          </a:p>
          <a:p>
            <a:pPr eaLnBrk="1" hangingPunct="1">
              <a:buFont typeface="Wingdings" pitchFamily="2" charset="2"/>
              <a:buNone/>
              <a:defRPr/>
            </a:pPr>
            <a:endParaRPr lang="en-US"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200" dirty="0" smtClean="0"/>
              <a:t>Introduction.</a:t>
            </a:r>
            <a:endParaRPr lang="en-US" sz="3200" dirty="0"/>
          </a:p>
        </p:txBody>
      </p:sp>
      <p:sp>
        <p:nvSpPr>
          <p:cNvPr id="3" name="Content Placeholder 2"/>
          <p:cNvSpPr>
            <a:spLocks noGrp="1"/>
          </p:cNvSpPr>
          <p:nvPr>
            <p:ph sz="quarter" idx="1"/>
          </p:nvPr>
        </p:nvSpPr>
        <p:spPr>
          <a:xfrm>
            <a:off x="457200" y="1371600"/>
            <a:ext cx="8229600" cy="4953000"/>
          </a:xfrm>
        </p:spPr>
        <p:txBody>
          <a:bodyPr>
            <a:normAutofit fontScale="92500" lnSpcReduction="20000"/>
          </a:bodyPr>
          <a:lstStyle/>
          <a:p>
            <a:pPr>
              <a:defRPr/>
            </a:pPr>
            <a:r>
              <a:rPr lang="en-US" sz="2800" dirty="0" smtClean="0"/>
              <a:t>The glands of the body is divided into:</a:t>
            </a:r>
          </a:p>
          <a:p>
            <a:pPr>
              <a:defRPr/>
            </a:pPr>
            <a:endParaRPr lang="en-US" sz="2800" dirty="0" smtClean="0"/>
          </a:p>
          <a:p>
            <a:pPr>
              <a:defRPr/>
            </a:pPr>
            <a:r>
              <a:rPr lang="en-US" sz="2800" b="1" dirty="0" smtClean="0"/>
              <a:t>Endocrine glands:</a:t>
            </a:r>
            <a:r>
              <a:rPr lang="en-US" sz="2800" dirty="0" smtClean="0"/>
              <a:t> do not possess any ducts or opening to the exterior.</a:t>
            </a:r>
          </a:p>
          <a:p>
            <a:pPr>
              <a:buNone/>
              <a:defRPr/>
            </a:pPr>
            <a:r>
              <a:rPr lang="en-US" sz="2800" dirty="0" smtClean="0"/>
              <a:t>       </a:t>
            </a:r>
            <a:r>
              <a:rPr lang="en-US" sz="2800" b="1" dirty="0" smtClean="0"/>
              <a:t>Ex:</a:t>
            </a:r>
            <a:r>
              <a:rPr lang="en-US" sz="2800" dirty="0" smtClean="0"/>
              <a:t> Pituitary, Thyroid, Parathyroid, Adrenal, Pancreas, Ovaries, Testis.</a:t>
            </a:r>
          </a:p>
          <a:p>
            <a:pPr>
              <a:buNone/>
              <a:defRPr/>
            </a:pPr>
            <a:endParaRPr lang="en-US" sz="2800" dirty="0" smtClean="0"/>
          </a:p>
          <a:p>
            <a:pPr>
              <a:defRPr/>
            </a:pPr>
            <a:r>
              <a:rPr lang="en-US" sz="2800" b="1" dirty="0" smtClean="0"/>
              <a:t>Exocrine glands:</a:t>
            </a:r>
            <a:r>
              <a:rPr lang="en-US" sz="2800" dirty="0" smtClean="0"/>
              <a:t> which pass their secretions along ducts to the external surface of the body &amp; glands of the mouth, stomach &amp; intestines whose secretions are passed along ducts into the alimentary tract. </a:t>
            </a:r>
          </a:p>
          <a:p>
            <a:pPr>
              <a:buNone/>
              <a:defRPr/>
            </a:pPr>
            <a:r>
              <a:rPr lang="en-US" sz="2800" dirty="0" smtClean="0"/>
              <a:t>        </a:t>
            </a:r>
            <a:r>
              <a:rPr lang="en-US" sz="2800" b="1" dirty="0" smtClean="0"/>
              <a:t>Ex:</a:t>
            </a:r>
            <a:r>
              <a:rPr lang="en-US" sz="2800" dirty="0" smtClean="0"/>
              <a:t> Sweat, </a:t>
            </a:r>
            <a:r>
              <a:rPr lang="en-US" sz="2800" dirty="0" err="1" smtClean="0"/>
              <a:t>Lacrimal</a:t>
            </a:r>
            <a:r>
              <a:rPr lang="en-US" sz="2800" dirty="0" smtClean="0"/>
              <a:t>, Mammary glands, Salivary glands.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i="1" dirty="0" smtClean="0">
                <a:solidFill>
                  <a:schemeClr val="tx1"/>
                </a:solidFill>
                <a:latin typeface="Comic Sans MS" pitchFamily="66" charset="0"/>
              </a:rPr>
              <a:t>ALLERGIC SIALADENITIS </a:t>
            </a:r>
            <a:endParaRPr lang="en-US" sz="3600" i="1" dirty="0">
              <a:solidFill>
                <a:schemeClr val="tx1"/>
              </a:solidFill>
            </a:endParaRPr>
          </a:p>
        </p:txBody>
      </p:sp>
      <p:sp>
        <p:nvSpPr>
          <p:cNvPr id="3" name="Content Placeholder 2"/>
          <p:cNvSpPr>
            <a:spLocks noGrp="1"/>
          </p:cNvSpPr>
          <p:nvPr>
            <p:ph sz="quarter" idx="1"/>
          </p:nvPr>
        </p:nvSpPr>
        <p:spPr>
          <a:xfrm>
            <a:off x="457200" y="1524000"/>
            <a:ext cx="8229600" cy="4800600"/>
          </a:xfrm>
        </p:spPr>
        <p:txBody>
          <a:bodyPr>
            <a:normAutofit fontScale="92500" lnSpcReduction="10000"/>
          </a:bodyPr>
          <a:lstStyle/>
          <a:p>
            <a:pPr>
              <a:lnSpc>
                <a:spcPct val="90000"/>
              </a:lnSpc>
              <a:defRPr/>
            </a:pPr>
            <a:r>
              <a:rPr lang="en-US" sz="2800" dirty="0" smtClean="0"/>
              <a:t>Allergic reaction to drugs or other allergens cause salivary gland enlargement.</a:t>
            </a:r>
          </a:p>
          <a:p>
            <a:pPr>
              <a:lnSpc>
                <a:spcPct val="90000"/>
              </a:lnSpc>
              <a:defRPr/>
            </a:pPr>
            <a:endParaRPr lang="en-US" sz="2800" dirty="0" smtClean="0"/>
          </a:p>
          <a:p>
            <a:pPr>
              <a:lnSpc>
                <a:spcPct val="90000"/>
              </a:lnSpc>
              <a:defRPr/>
            </a:pPr>
            <a:r>
              <a:rPr lang="en-US" sz="2800" dirty="0" smtClean="0"/>
              <a:t>The occurrence of this enlargement is rare.</a:t>
            </a:r>
          </a:p>
          <a:p>
            <a:pPr>
              <a:lnSpc>
                <a:spcPct val="90000"/>
              </a:lnSpc>
              <a:defRPr/>
            </a:pPr>
            <a:endParaRPr lang="en-US" sz="3000" dirty="0" smtClean="0"/>
          </a:p>
          <a:p>
            <a:pPr>
              <a:lnSpc>
                <a:spcPct val="90000"/>
              </a:lnSpc>
              <a:buNone/>
              <a:defRPr/>
            </a:pPr>
            <a:r>
              <a:rPr lang="en-US" sz="3000" b="1" dirty="0" smtClean="0">
                <a:latin typeface="Monotype Corsiva" pitchFamily="66" charset="0"/>
              </a:rPr>
              <a:t>Clinical features :</a:t>
            </a:r>
          </a:p>
          <a:p>
            <a:pPr>
              <a:lnSpc>
                <a:spcPct val="90000"/>
              </a:lnSpc>
              <a:defRPr/>
            </a:pPr>
            <a:r>
              <a:rPr lang="en-US" sz="2800" dirty="0" smtClean="0"/>
              <a:t>Bilateral acute swelling of the parotid glands &amp; associated signs are skin rashes, </a:t>
            </a:r>
            <a:r>
              <a:rPr lang="en-US" sz="2800" dirty="0" err="1" smtClean="0"/>
              <a:t>angioedema</a:t>
            </a:r>
            <a:r>
              <a:rPr lang="en-US" sz="2800" dirty="0" smtClean="0"/>
              <a:t>.</a:t>
            </a:r>
          </a:p>
          <a:p>
            <a:pPr>
              <a:lnSpc>
                <a:spcPct val="90000"/>
              </a:lnSpc>
              <a:defRPr/>
            </a:pPr>
            <a:endParaRPr lang="en-US" sz="2800" dirty="0" smtClean="0"/>
          </a:p>
          <a:p>
            <a:pPr>
              <a:lnSpc>
                <a:spcPct val="90000"/>
              </a:lnSpc>
              <a:defRPr/>
            </a:pPr>
            <a:r>
              <a:rPr lang="en-US" sz="2800" dirty="0" smtClean="0">
                <a:cs typeface="Arial" pitchFamily="34" charset="0"/>
              </a:rPr>
              <a:t>The characteristic feature of allergic reaction is acute salivary gland enlargement, often accompanied by itching over the gland.</a:t>
            </a:r>
          </a:p>
          <a:p>
            <a:pPr>
              <a:lnSpc>
                <a:spcPct val="90000"/>
              </a:lnSpc>
              <a:defRPr/>
            </a:pPr>
            <a:endParaRPr lang="en-US" sz="2800" dirty="0" smtClean="0"/>
          </a:p>
          <a:p>
            <a:pPr>
              <a:lnSpc>
                <a:spcPct val="90000"/>
              </a:lnSpc>
              <a:defRPr/>
            </a:pPr>
            <a:endParaRPr lang="en-US" sz="28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257800"/>
          </a:xfrm>
        </p:spPr>
        <p:txBody>
          <a:bodyPr>
            <a:normAutofit lnSpcReduction="10000"/>
          </a:bodyPr>
          <a:lstStyle/>
          <a:p>
            <a:endParaRPr lang="en-US" sz="2400" dirty="0" smtClean="0">
              <a:cs typeface="Arial" pitchFamily="34" charset="0"/>
            </a:endParaRPr>
          </a:p>
          <a:p>
            <a:pPr>
              <a:lnSpc>
                <a:spcPct val="90000"/>
              </a:lnSpc>
              <a:defRPr/>
            </a:pPr>
            <a:r>
              <a:rPr lang="en-US" sz="2400" dirty="0" smtClean="0"/>
              <a:t>May develop chronic salivary gland infections</a:t>
            </a:r>
            <a:r>
              <a:rPr lang="en-US" sz="2400" b="1" dirty="0" smtClean="0"/>
              <a:t>.</a:t>
            </a:r>
          </a:p>
          <a:p>
            <a:pPr>
              <a:lnSpc>
                <a:spcPct val="90000"/>
              </a:lnSpc>
              <a:buNone/>
              <a:defRPr/>
            </a:pPr>
            <a:endParaRPr lang="en-US" sz="2400" b="1" dirty="0" smtClean="0"/>
          </a:p>
          <a:p>
            <a:r>
              <a:rPr lang="en-US" sz="2400" dirty="0" smtClean="0">
                <a:cs typeface="Arial" pitchFamily="34" charset="0"/>
              </a:rPr>
              <a:t>Compounds having salivary gland enlargement as a potential side effect include </a:t>
            </a:r>
            <a:r>
              <a:rPr lang="en-US" sz="2400" dirty="0" err="1" smtClean="0">
                <a:cs typeface="Arial" pitchFamily="34" charset="0"/>
              </a:rPr>
              <a:t>phenobarbital</a:t>
            </a:r>
            <a:r>
              <a:rPr lang="en-US" sz="2400" dirty="0" smtClean="0">
                <a:cs typeface="Arial" pitchFamily="34" charset="0"/>
              </a:rPr>
              <a:t>, </a:t>
            </a:r>
            <a:r>
              <a:rPr lang="en-US" sz="2400" dirty="0" err="1" smtClean="0">
                <a:cs typeface="Arial" pitchFamily="34" charset="0"/>
              </a:rPr>
              <a:t>phenothiazine</a:t>
            </a:r>
            <a:r>
              <a:rPr lang="en-US" sz="2400" dirty="0" smtClean="0">
                <a:cs typeface="Arial" pitchFamily="34" charset="0"/>
              </a:rPr>
              <a:t>, </a:t>
            </a:r>
            <a:r>
              <a:rPr lang="en-US" sz="2400" dirty="0" err="1" smtClean="0">
                <a:cs typeface="Arial" pitchFamily="34" charset="0"/>
              </a:rPr>
              <a:t>ethambutol</a:t>
            </a:r>
            <a:r>
              <a:rPr lang="en-US" sz="2400" dirty="0" smtClean="0">
                <a:cs typeface="Arial" pitchFamily="34" charset="0"/>
              </a:rPr>
              <a:t>, </a:t>
            </a:r>
            <a:r>
              <a:rPr lang="en-US" sz="2400" dirty="0" err="1" smtClean="0">
                <a:cs typeface="Arial" pitchFamily="34" charset="0"/>
              </a:rPr>
              <a:t>sulfisoxazole</a:t>
            </a:r>
            <a:r>
              <a:rPr lang="en-US" sz="2400" dirty="0" smtClean="0">
                <a:cs typeface="Arial" pitchFamily="34" charset="0"/>
              </a:rPr>
              <a:t>, iodine compound and heavy metals.</a:t>
            </a:r>
          </a:p>
          <a:p>
            <a:pPr>
              <a:buNone/>
            </a:pPr>
            <a:r>
              <a:rPr lang="en-US" sz="2400" dirty="0" smtClean="0">
                <a:cs typeface="Arial" pitchFamily="34" charset="0"/>
              </a:rPr>
              <a:t> </a:t>
            </a:r>
          </a:p>
          <a:p>
            <a:pPr>
              <a:buNone/>
            </a:pPr>
            <a:r>
              <a:rPr lang="en-US" sz="2400" dirty="0" smtClean="0">
                <a:cs typeface="Arial" pitchFamily="34" charset="0"/>
              </a:rPr>
              <a:t>Treatment:</a:t>
            </a:r>
          </a:p>
          <a:p>
            <a:r>
              <a:rPr lang="en-US" sz="2400" dirty="0" smtClean="0">
                <a:cs typeface="Arial" pitchFamily="34" charset="0"/>
              </a:rPr>
              <a:t>Is self limiting.</a:t>
            </a:r>
          </a:p>
          <a:p>
            <a:r>
              <a:rPr lang="en-US" sz="2400" dirty="0" smtClean="0">
                <a:cs typeface="Arial" pitchFamily="34" charset="0"/>
              </a:rPr>
              <a:t>Avoiding the allergens,</a:t>
            </a:r>
          </a:p>
          <a:p>
            <a:r>
              <a:rPr lang="en-US" sz="2400" dirty="0" smtClean="0">
                <a:cs typeface="Arial" pitchFamily="34" charset="0"/>
              </a:rPr>
              <a:t>maintain hydration and </a:t>
            </a:r>
          </a:p>
          <a:p>
            <a:r>
              <a:rPr lang="en-US" sz="2400" dirty="0" smtClean="0">
                <a:cs typeface="Arial" pitchFamily="34" charset="0"/>
              </a:rPr>
              <a:t>monitoring for secondary infection are recommended</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152400"/>
            <a:ext cx="7772400" cy="1066800"/>
          </a:xfrm>
        </p:spPr>
        <p:txBody>
          <a:bodyPr>
            <a:normAutofit/>
          </a:bodyPr>
          <a:lstStyle/>
          <a:p>
            <a:pPr eaLnBrk="1" hangingPunct="1"/>
            <a:r>
              <a:rPr lang="en-US" sz="3600" dirty="0" smtClean="0">
                <a:latin typeface="+mn-lt"/>
              </a:rPr>
              <a:t>Necrotizing </a:t>
            </a:r>
            <a:r>
              <a:rPr lang="en-US" sz="3600" dirty="0" err="1" smtClean="0">
                <a:latin typeface="+mn-lt"/>
              </a:rPr>
              <a:t>sialometaplasia</a:t>
            </a:r>
            <a:r>
              <a:rPr lang="en-US" sz="3600" dirty="0" smtClean="0">
                <a:latin typeface="+mn-lt"/>
              </a:rPr>
              <a:t> </a:t>
            </a:r>
          </a:p>
        </p:txBody>
      </p:sp>
      <p:sp>
        <p:nvSpPr>
          <p:cNvPr id="161795" name="Rectangle 3"/>
          <p:cNvSpPr>
            <a:spLocks noGrp="1" noChangeArrowheads="1"/>
          </p:cNvSpPr>
          <p:nvPr>
            <p:ph sz="quarter" idx="1"/>
          </p:nvPr>
        </p:nvSpPr>
        <p:spPr>
          <a:xfrm>
            <a:off x="0" y="1371600"/>
            <a:ext cx="9144000" cy="5257800"/>
          </a:xfrm>
        </p:spPr>
        <p:txBody>
          <a:bodyPr>
            <a:normAutofit/>
          </a:bodyPr>
          <a:lstStyle/>
          <a:p>
            <a:pPr eaLnBrk="1" hangingPunct="1">
              <a:lnSpc>
                <a:spcPct val="90000"/>
              </a:lnSpc>
            </a:pPr>
            <a:r>
              <a:rPr lang="en-US" sz="2400" dirty="0" smtClean="0">
                <a:cs typeface="Arial" pitchFamily="34" charset="0"/>
              </a:rPr>
              <a:t>Necrotizing </a:t>
            </a:r>
            <a:r>
              <a:rPr lang="en-US" sz="2400" dirty="0" err="1" smtClean="0">
                <a:cs typeface="Arial" pitchFamily="34" charset="0"/>
              </a:rPr>
              <a:t>sialometaplasia</a:t>
            </a:r>
            <a:r>
              <a:rPr lang="en-US" sz="2400" dirty="0" smtClean="0">
                <a:cs typeface="Arial" pitchFamily="34" charset="0"/>
              </a:rPr>
              <a:t> (NS) is a non - </a:t>
            </a:r>
            <a:r>
              <a:rPr lang="en-US" sz="2400" dirty="0" err="1" smtClean="0">
                <a:cs typeface="Arial" pitchFamily="34" charset="0"/>
              </a:rPr>
              <a:t>neoplastic</a:t>
            </a:r>
            <a:r>
              <a:rPr lang="en-US" sz="2400" dirty="0" smtClean="0">
                <a:cs typeface="Arial" pitchFamily="34" charset="0"/>
              </a:rPr>
              <a:t>, self limiting, reactive inflammatory condition of the salivary glands.</a:t>
            </a:r>
          </a:p>
          <a:p>
            <a:pPr eaLnBrk="1" hangingPunct="1">
              <a:lnSpc>
                <a:spcPct val="90000"/>
              </a:lnSpc>
            </a:pPr>
            <a:endParaRPr lang="en-US" sz="2400" dirty="0" smtClean="0">
              <a:cs typeface="Arial" pitchFamily="34" charset="0"/>
            </a:endParaRPr>
          </a:p>
          <a:p>
            <a:pPr eaLnBrk="1" hangingPunct="1">
              <a:lnSpc>
                <a:spcPct val="90000"/>
              </a:lnSpc>
            </a:pPr>
            <a:r>
              <a:rPr lang="en-US" sz="2400" dirty="0" smtClean="0">
                <a:cs typeface="Arial" pitchFamily="34" charset="0"/>
              </a:rPr>
              <a:t> In 1973, Abrams et al first reported this condition. </a:t>
            </a:r>
          </a:p>
          <a:p>
            <a:pPr eaLnBrk="1" hangingPunct="1">
              <a:lnSpc>
                <a:spcPct val="90000"/>
              </a:lnSpc>
            </a:pPr>
            <a:endParaRPr lang="en-US" sz="2400" dirty="0" smtClean="0">
              <a:cs typeface="Arial" pitchFamily="34" charset="0"/>
            </a:endParaRPr>
          </a:p>
          <a:p>
            <a:pPr>
              <a:lnSpc>
                <a:spcPct val="90000"/>
              </a:lnSpc>
            </a:pPr>
            <a:r>
              <a:rPr lang="en-US" sz="2400" dirty="0" smtClean="0">
                <a:cs typeface="Arial" pitchFamily="34" charset="0"/>
              </a:rPr>
              <a:t>The clinical and </a:t>
            </a:r>
            <a:r>
              <a:rPr lang="en-US" sz="2400" dirty="0" err="1" smtClean="0">
                <a:cs typeface="Arial" pitchFamily="34" charset="0"/>
              </a:rPr>
              <a:t>histopathologic</a:t>
            </a:r>
            <a:r>
              <a:rPr lang="en-US" sz="2400" dirty="0" smtClean="0">
                <a:cs typeface="Arial" pitchFamily="34" charset="0"/>
              </a:rPr>
              <a:t> features of Necrotizing </a:t>
            </a:r>
            <a:r>
              <a:rPr lang="en-US" sz="2400" dirty="0" err="1" smtClean="0">
                <a:cs typeface="Arial" pitchFamily="34" charset="0"/>
              </a:rPr>
              <a:t>sialometaplasia</a:t>
            </a:r>
            <a:r>
              <a:rPr lang="en-US" sz="2400" dirty="0" smtClean="0">
                <a:cs typeface="Arial" pitchFamily="34" charset="0"/>
              </a:rPr>
              <a:t> often simulate those of malignancies such as squamous cell carcinoma or </a:t>
            </a:r>
            <a:r>
              <a:rPr lang="en-US" sz="2400" dirty="0" err="1" smtClean="0">
                <a:cs typeface="Arial" pitchFamily="34" charset="0"/>
              </a:rPr>
              <a:t>mucoepidermoid</a:t>
            </a:r>
            <a:r>
              <a:rPr lang="en-US" sz="2400" dirty="0" smtClean="0">
                <a:cs typeface="Arial" pitchFamily="34" charset="0"/>
              </a:rPr>
              <a:t> carcinoma.</a:t>
            </a:r>
          </a:p>
          <a:p>
            <a:pPr eaLnBrk="1" hangingPunct="1">
              <a:lnSpc>
                <a:spcPct val="90000"/>
              </a:lnSpc>
            </a:pPr>
            <a:endParaRPr lang="en-US" sz="2400" dirty="0" smtClean="0">
              <a:cs typeface="Arial" pitchFamily="34" charset="0"/>
            </a:endParaRPr>
          </a:p>
          <a:p>
            <a:pPr>
              <a:lnSpc>
                <a:spcPct val="90000"/>
              </a:lnSpc>
            </a:pPr>
            <a:r>
              <a:rPr lang="en-US" sz="2400" dirty="0" smtClean="0">
                <a:cs typeface="Arial" pitchFamily="34" charset="0"/>
              </a:rPr>
              <a:t>In most cases of Necrotizing </a:t>
            </a:r>
            <a:r>
              <a:rPr lang="en-US" sz="2400" dirty="0" err="1" smtClean="0">
                <a:cs typeface="Arial" pitchFamily="34" charset="0"/>
              </a:rPr>
              <a:t>sialometaplasia</a:t>
            </a:r>
            <a:r>
              <a:rPr lang="en-US" sz="2400" dirty="0" smtClean="0">
                <a:cs typeface="Arial" pitchFamily="34" charset="0"/>
              </a:rPr>
              <a:t> , the etiology is believed to be related to vascular ischemia that lead to local infarction.</a:t>
            </a:r>
          </a:p>
          <a:p>
            <a:pPr eaLnBrk="1" hangingPunct="1">
              <a:lnSpc>
                <a:spcPct val="90000"/>
              </a:lnSpc>
            </a:pPr>
            <a:endParaRPr lang="en-US" sz="2400" dirty="0" smtClean="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sz="quarter" idx="1"/>
          </p:nvPr>
        </p:nvSpPr>
        <p:spPr>
          <a:xfrm>
            <a:off x="914400" y="1066800"/>
            <a:ext cx="8229600" cy="5791200"/>
          </a:xfrm>
        </p:spPr>
        <p:txBody>
          <a:bodyPr/>
          <a:lstStyle/>
          <a:p>
            <a:pPr eaLnBrk="1" hangingPunct="1">
              <a:lnSpc>
                <a:spcPct val="90000"/>
              </a:lnSpc>
              <a:buNone/>
            </a:pPr>
            <a:r>
              <a:rPr lang="en-US" u="sng" dirty="0" smtClean="0"/>
              <a:t>Predisposing factors:</a:t>
            </a:r>
            <a:r>
              <a:rPr lang="en-US" dirty="0" smtClean="0"/>
              <a:t> </a:t>
            </a:r>
          </a:p>
          <a:p>
            <a:pPr eaLnBrk="1" hangingPunct="1">
              <a:lnSpc>
                <a:spcPct val="90000"/>
              </a:lnSpc>
              <a:buNone/>
            </a:pPr>
            <a:endParaRPr lang="en-US" dirty="0" smtClean="0"/>
          </a:p>
          <a:p>
            <a:pPr>
              <a:lnSpc>
                <a:spcPct val="90000"/>
              </a:lnSpc>
            </a:pPr>
            <a:r>
              <a:rPr lang="en-US" dirty="0" smtClean="0"/>
              <a:t>traumatic injury</a:t>
            </a:r>
          </a:p>
          <a:p>
            <a:pPr eaLnBrk="1" hangingPunct="1">
              <a:lnSpc>
                <a:spcPct val="90000"/>
              </a:lnSpc>
            </a:pPr>
            <a:r>
              <a:rPr lang="en-US" dirty="0" smtClean="0"/>
              <a:t>Dental injections</a:t>
            </a:r>
          </a:p>
          <a:p>
            <a:pPr eaLnBrk="1" hangingPunct="1">
              <a:lnSpc>
                <a:spcPct val="90000"/>
              </a:lnSpc>
            </a:pPr>
            <a:r>
              <a:rPr lang="en-US" dirty="0" smtClean="0"/>
              <a:t>Ill fitting denture</a:t>
            </a:r>
          </a:p>
          <a:p>
            <a:pPr eaLnBrk="1" hangingPunct="1">
              <a:lnSpc>
                <a:spcPct val="90000"/>
              </a:lnSpc>
            </a:pPr>
            <a:r>
              <a:rPr lang="en-US" dirty="0" smtClean="0"/>
              <a:t>Upper respiratory tract infection</a:t>
            </a:r>
          </a:p>
          <a:p>
            <a:pPr eaLnBrk="1" hangingPunct="1">
              <a:lnSpc>
                <a:spcPct val="90000"/>
              </a:lnSpc>
            </a:pPr>
            <a:r>
              <a:rPr lang="en-US" dirty="0" smtClean="0"/>
              <a:t>Previous surgery</a:t>
            </a:r>
          </a:p>
          <a:p>
            <a:pPr eaLnBrk="1" hangingPunct="1">
              <a:lnSpc>
                <a:spcPct val="90000"/>
              </a:lnSpc>
            </a:pPr>
            <a:r>
              <a:rPr lang="en-US" dirty="0" smtClean="0"/>
              <a:t>Adjacent </a:t>
            </a:r>
            <a:r>
              <a:rPr lang="en-US" dirty="0" err="1" smtClean="0"/>
              <a:t>tumours</a:t>
            </a:r>
            <a:endParaRPr lang="en-US" u="sng" dirty="0" smtClean="0"/>
          </a:p>
          <a:p>
            <a:pPr eaLnBrk="1" hangingPunct="1">
              <a:lnSpc>
                <a:spcPct val="90000"/>
              </a:lnSpc>
            </a:pPr>
            <a:r>
              <a:rPr lang="en-US" dirty="0" smtClean="0"/>
              <a:t>Vomiting episodes in bulimia </a:t>
            </a:r>
          </a:p>
          <a:p>
            <a:pPr eaLnBrk="1" hangingPunct="1">
              <a:lnSpc>
                <a:spcPct val="90000"/>
              </a:lnSpc>
            </a:pPr>
            <a:r>
              <a:rPr lang="en-US" dirty="0" smtClean="0"/>
              <a:t>Tobacco usage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638800"/>
          </a:xfrm>
        </p:spPr>
        <p:txBody>
          <a:bodyPr>
            <a:normAutofit fontScale="92500"/>
          </a:bodyPr>
          <a:lstStyle/>
          <a:p>
            <a:pPr>
              <a:lnSpc>
                <a:spcPct val="90000"/>
              </a:lnSpc>
              <a:buNone/>
            </a:pPr>
            <a:r>
              <a:rPr lang="en-US" u="sng" dirty="0" smtClean="0"/>
              <a:t>Clinical features:  </a:t>
            </a:r>
          </a:p>
          <a:p>
            <a:pPr>
              <a:lnSpc>
                <a:spcPct val="90000"/>
              </a:lnSpc>
            </a:pPr>
            <a:r>
              <a:rPr lang="en-US" dirty="0" smtClean="0"/>
              <a:t>develop in palatal salivary gland</a:t>
            </a:r>
          </a:p>
          <a:p>
            <a:pPr>
              <a:lnSpc>
                <a:spcPct val="90000"/>
              </a:lnSpc>
            </a:pPr>
            <a:r>
              <a:rPr lang="en-US" dirty="0" smtClean="0"/>
              <a:t>75% of cases occur in posterior part of the palate</a:t>
            </a:r>
          </a:p>
          <a:p>
            <a:pPr>
              <a:lnSpc>
                <a:spcPct val="90000"/>
              </a:lnSpc>
            </a:pPr>
            <a:r>
              <a:rPr lang="en-US" dirty="0" smtClean="0"/>
              <a:t>Mostly unilateral , </a:t>
            </a:r>
          </a:p>
          <a:p>
            <a:r>
              <a:rPr lang="en-US" dirty="0" smtClean="0"/>
              <a:t>Common in adults</a:t>
            </a:r>
          </a:p>
          <a:p>
            <a:r>
              <a:rPr lang="en-US" dirty="0" smtClean="0"/>
              <a:t>Mean age is between 46 yrs, males are more commonly affected </a:t>
            </a:r>
          </a:p>
          <a:p>
            <a:r>
              <a:rPr lang="en-US" dirty="0" smtClean="0"/>
              <a:t>It appears as non ulcerated swelling associated with pain or </a:t>
            </a:r>
            <a:r>
              <a:rPr lang="en-US" dirty="0" err="1" smtClean="0"/>
              <a:t>paresthesia</a:t>
            </a:r>
            <a:r>
              <a:rPr lang="en-US" dirty="0" smtClean="0"/>
              <a:t> with in 2-3 wks </a:t>
            </a:r>
          </a:p>
          <a:p>
            <a:r>
              <a:rPr lang="en-US" dirty="0" smtClean="0"/>
              <a:t>Necrotic tissue sloughing leaving a crater like ulcer that can range from 1cm to more than 5cm in diameter</a:t>
            </a:r>
          </a:p>
          <a:p>
            <a:r>
              <a:rPr lang="en-US" dirty="0" smtClean="0"/>
              <a:t>Patient complaints of “ part of my palate is fallen out”</a:t>
            </a:r>
          </a:p>
          <a:p>
            <a:pPr>
              <a:lnSpc>
                <a:spcPct val="90000"/>
              </a:lnSpc>
            </a:pP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3200" dirty="0" smtClean="0"/>
              <a:t>Differential diagnosis</a:t>
            </a:r>
            <a:endParaRPr lang="en-US" sz="3200" dirty="0"/>
          </a:p>
        </p:txBody>
      </p:sp>
      <p:sp>
        <p:nvSpPr>
          <p:cNvPr id="3" name="Content Placeholder 2"/>
          <p:cNvSpPr>
            <a:spLocks noGrp="1"/>
          </p:cNvSpPr>
          <p:nvPr>
            <p:ph sz="quarter" idx="1"/>
          </p:nvPr>
        </p:nvSpPr>
        <p:spPr/>
        <p:txBody>
          <a:bodyPr/>
          <a:lstStyle/>
          <a:p>
            <a:r>
              <a:rPr lang="en-US" dirty="0" smtClean="0"/>
              <a:t>Squamous cell carcinoma</a:t>
            </a:r>
          </a:p>
          <a:p>
            <a:r>
              <a:rPr lang="en-US" dirty="0" err="1" smtClean="0"/>
              <a:t>Mucoepidermoid</a:t>
            </a:r>
            <a:r>
              <a:rPr lang="en-US" dirty="0" smtClean="0"/>
              <a:t> carcinoma</a:t>
            </a:r>
          </a:p>
          <a:p>
            <a:r>
              <a:rPr lang="en-US" dirty="0" smtClean="0"/>
              <a:t>Malignant minor salivary gland </a:t>
            </a:r>
            <a:r>
              <a:rPr lang="en-US" dirty="0" err="1" smtClean="0"/>
              <a:t>neoplasms</a:t>
            </a:r>
            <a:endParaRPr lang="en-US" dirty="0" smtClean="0"/>
          </a:p>
          <a:p>
            <a:r>
              <a:rPr lang="en-US" dirty="0" smtClean="0"/>
              <a:t>Syphilitic </a:t>
            </a:r>
            <a:r>
              <a:rPr lang="en-US" dirty="0" err="1" smtClean="0"/>
              <a:t>gummas</a:t>
            </a:r>
            <a:endParaRPr lang="en-US" dirty="0" smtClean="0"/>
          </a:p>
          <a:p>
            <a:r>
              <a:rPr lang="en-US" dirty="0" smtClean="0"/>
              <a:t>Deep fungal infections</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smtClean="0"/>
              <a:t>Treatment</a:t>
            </a:r>
            <a:endParaRPr lang="en-US" sz="3200" dirty="0"/>
          </a:p>
        </p:txBody>
      </p:sp>
      <p:sp>
        <p:nvSpPr>
          <p:cNvPr id="3" name="Content Placeholder 2"/>
          <p:cNvSpPr>
            <a:spLocks noGrp="1"/>
          </p:cNvSpPr>
          <p:nvPr>
            <p:ph sz="quarter" idx="1"/>
          </p:nvPr>
        </p:nvSpPr>
        <p:spPr/>
        <p:txBody>
          <a:bodyPr/>
          <a:lstStyle/>
          <a:p>
            <a:r>
              <a:rPr lang="en-US" dirty="0" smtClean="0"/>
              <a:t>Is self limiting.</a:t>
            </a:r>
          </a:p>
          <a:p>
            <a:r>
              <a:rPr lang="en-US" dirty="0" smtClean="0"/>
              <a:t>Healing takes place over a period of 5-6 </a:t>
            </a:r>
            <a:r>
              <a:rPr lang="en-US" dirty="0" err="1" smtClean="0"/>
              <a:t>sweeks</a:t>
            </a:r>
            <a:r>
              <a:rPr lang="en-US" dirty="0" smtClean="0"/>
              <a:t> with secondary intention.</a:t>
            </a:r>
          </a:p>
          <a:p>
            <a:r>
              <a:rPr lang="en-US" dirty="0" smtClean="0"/>
              <a:t>Regular irrigation of the wound</a:t>
            </a:r>
          </a:p>
          <a:p>
            <a:r>
              <a:rPr lang="en-US" dirty="0" smtClean="0"/>
              <a:t>Use of Antiseptic mouth rinses.</a:t>
            </a:r>
          </a:p>
          <a:p>
            <a:r>
              <a:rPr lang="en-US" dirty="0" smtClean="0"/>
              <a:t>Periodic evaluation until complete resolution.</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200" dirty="0" err="1" smtClean="0">
                <a:solidFill>
                  <a:schemeClr val="tx1"/>
                </a:solidFill>
                <a:latin typeface="Lucida Calligraphy" pitchFamily="66" charset="0"/>
              </a:rPr>
              <a:t>Sialadenosis</a:t>
            </a:r>
            <a:endParaRPr lang="en-US" sz="3200" dirty="0">
              <a:solidFill>
                <a:schemeClr val="tx1"/>
              </a:solidFill>
              <a:latin typeface="Lucida Calligraphy" pitchFamily="66" charset="0"/>
            </a:endParaRPr>
          </a:p>
        </p:txBody>
      </p:sp>
      <p:sp>
        <p:nvSpPr>
          <p:cNvPr id="3" name="Content Placeholder 2"/>
          <p:cNvSpPr>
            <a:spLocks noGrp="1"/>
          </p:cNvSpPr>
          <p:nvPr>
            <p:ph sz="quarter" idx="1"/>
          </p:nvPr>
        </p:nvSpPr>
        <p:spPr>
          <a:xfrm>
            <a:off x="381000" y="1752600"/>
            <a:ext cx="8229600" cy="4846320"/>
          </a:xfrm>
        </p:spPr>
        <p:txBody>
          <a:bodyPr>
            <a:normAutofit/>
          </a:bodyPr>
          <a:lstStyle/>
          <a:p>
            <a:pPr>
              <a:defRPr/>
            </a:pPr>
            <a:r>
              <a:rPr lang="en-US" sz="2400" dirty="0" smtClean="0"/>
              <a:t>The </a:t>
            </a:r>
            <a:r>
              <a:rPr lang="en-US" sz="2400" dirty="0" err="1" smtClean="0"/>
              <a:t>sialadenosis</a:t>
            </a:r>
            <a:r>
              <a:rPr lang="en-US" sz="2400" dirty="0" smtClean="0"/>
              <a:t> ( </a:t>
            </a:r>
            <a:r>
              <a:rPr lang="en-US" sz="2400" dirty="0" err="1" smtClean="0"/>
              <a:t>sialosis</a:t>
            </a:r>
            <a:r>
              <a:rPr lang="en-US" sz="2400" dirty="0" smtClean="0"/>
              <a:t> ) are characterized by a non-</a:t>
            </a:r>
            <a:r>
              <a:rPr lang="en-US" sz="2400" dirty="0" err="1" smtClean="0"/>
              <a:t>neoplastic</a:t>
            </a:r>
            <a:r>
              <a:rPr lang="en-US" sz="2400" dirty="0" smtClean="0"/>
              <a:t> , non inflammatory enlargement of salivary glands.</a:t>
            </a:r>
          </a:p>
          <a:p>
            <a:pPr>
              <a:buNone/>
              <a:defRPr/>
            </a:pPr>
            <a:endParaRPr lang="en-US" sz="2400" dirty="0" smtClean="0"/>
          </a:p>
          <a:p>
            <a:pPr>
              <a:defRPr/>
            </a:pPr>
            <a:r>
              <a:rPr lang="en-US" sz="2400" dirty="0" smtClean="0"/>
              <a:t>The cause of the </a:t>
            </a:r>
            <a:r>
              <a:rPr lang="en-US" sz="2400" dirty="0" err="1" smtClean="0"/>
              <a:t>sialadenosis</a:t>
            </a:r>
            <a:r>
              <a:rPr lang="en-US" sz="2400" dirty="0" smtClean="0"/>
              <a:t> is unknown.</a:t>
            </a:r>
          </a:p>
          <a:p>
            <a:pPr>
              <a:defRPr/>
            </a:pPr>
            <a:endParaRPr lang="en-US" sz="2400" dirty="0" smtClean="0"/>
          </a:p>
          <a:p>
            <a:pPr>
              <a:defRPr/>
            </a:pPr>
            <a:r>
              <a:rPr lang="en-US" sz="2400" dirty="0" smtClean="0"/>
              <a:t>Usually bilateral &amp; painless enlargement.</a:t>
            </a:r>
          </a:p>
          <a:p>
            <a:pPr>
              <a:defRPr/>
            </a:pPr>
            <a:endParaRPr lang="en-US" sz="2400" dirty="0" smtClean="0">
              <a:solidFill>
                <a:srgbClr val="FFFF00"/>
              </a:solidFill>
            </a:endParaRPr>
          </a:p>
          <a:p>
            <a:pPr>
              <a:defRPr/>
            </a:pPr>
            <a:r>
              <a:rPr lang="en-US" sz="2400" dirty="0" smtClean="0">
                <a:solidFill>
                  <a:schemeClr val="tx2"/>
                </a:solidFill>
              </a:rPr>
              <a:t>Parotid glands are more commonly affected.</a:t>
            </a:r>
            <a:r>
              <a:rPr lang="en-US" sz="2400" dirty="0" smtClean="0"/>
              <a:t> </a:t>
            </a:r>
          </a:p>
          <a:p>
            <a:pPr>
              <a:buNone/>
              <a:defRPr/>
            </a:pPr>
            <a:r>
              <a:rPr lang="en-US" sz="2400" dirty="0" smtClean="0"/>
              <a:t>usually attributed to fatty infiltration. </a:t>
            </a:r>
          </a:p>
          <a:p>
            <a:pPr>
              <a:buNone/>
              <a:defRPr/>
            </a:pPr>
            <a:endParaRPr lang="en-US" sz="2400" dirty="0" smtClean="0">
              <a:solidFill>
                <a:schemeClr val="tx2"/>
              </a:solidFill>
            </a:endParaRPr>
          </a:p>
          <a:p>
            <a:endParaRPr lang="en-US" dirty="0"/>
          </a:p>
        </p:txBody>
      </p:sp>
      <p:pic>
        <p:nvPicPr>
          <p:cNvPr id="4" name="Picture 4" descr="100_8881"/>
          <p:cNvPicPr>
            <a:picLocks noChangeAspect="1" noChangeArrowheads="1"/>
          </p:cNvPicPr>
          <p:nvPr/>
        </p:nvPicPr>
        <p:blipFill>
          <a:blip r:embed="rId2" cstate="print"/>
          <a:srcRect/>
          <a:stretch>
            <a:fillRect/>
          </a:stretch>
        </p:blipFill>
        <p:spPr bwMode="auto">
          <a:xfrm>
            <a:off x="6781800" y="3429000"/>
            <a:ext cx="1790700" cy="2592388"/>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fontScale="92500" lnSpcReduction="20000"/>
          </a:bodyPr>
          <a:lstStyle/>
          <a:p>
            <a:pPr>
              <a:lnSpc>
                <a:spcPct val="170000"/>
              </a:lnSpc>
              <a:buNone/>
              <a:defRPr/>
            </a:pPr>
            <a:r>
              <a:rPr lang="en-US" sz="2800" dirty="0" smtClean="0"/>
              <a:t/>
            </a:r>
            <a:br>
              <a:rPr lang="en-US" sz="2800" dirty="0" smtClean="0"/>
            </a:br>
            <a:endParaRPr lang="en-US" sz="2800" dirty="0" smtClean="0"/>
          </a:p>
          <a:p>
            <a:pPr>
              <a:lnSpc>
                <a:spcPct val="90000"/>
              </a:lnSpc>
              <a:buNone/>
              <a:defRPr/>
            </a:pPr>
            <a:r>
              <a:rPr lang="en-US" sz="2800" b="1" dirty="0" smtClean="0">
                <a:latin typeface="Monotype Corsiva" pitchFamily="66" charset="0"/>
              </a:rPr>
              <a:t>Histopathology :</a:t>
            </a:r>
          </a:p>
          <a:p>
            <a:pPr>
              <a:lnSpc>
                <a:spcPct val="90000"/>
              </a:lnSpc>
              <a:buNone/>
              <a:defRPr/>
            </a:pPr>
            <a:endParaRPr lang="en-US" sz="2800" b="1" dirty="0" smtClean="0">
              <a:solidFill>
                <a:schemeClr val="hlink"/>
              </a:solidFill>
              <a:latin typeface="Monotype Corsiva" pitchFamily="66" charset="0"/>
            </a:endParaRPr>
          </a:p>
          <a:p>
            <a:pPr>
              <a:lnSpc>
                <a:spcPct val="90000"/>
              </a:lnSpc>
              <a:defRPr/>
            </a:pPr>
            <a:r>
              <a:rPr lang="en-US" sz="2800" dirty="0" smtClean="0">
                <a:solidFill>
                  <a:schemeClr val="tx2"/>
                </a:solidFill>
              </a:rPr>
              <a:t>Shows </a:t>
            </a:r>
            <a:r>
              <a:rPr lang="en-US" sz="2800" dirty="0" err="1" smtClean="0">
                <a:solidFill>
                  <a:schemeClr val="tx2"/>
                </a:solidFill>
              </a:rPr>
              <a:t>acinar</a:t>
            </a:r>
            <a:r>
              <a:rPr lang="en-US" sz="2800" dirty="0" smtClean="0">
                <a:solidFill>
                  <a:schemeClr val="tx2"/>
                </a:solidFill>
              </a:rPr>
              <a:t> hypertrophy.</a:t>
            </a:r>
          </a:p>
          <a:p>
            <a:pPr>
              <a:lnSpc>
                <a:spcPct val="90000"/>
              </a:lnSpc>
              <a:defRPr/>
            </a:pPr>
            <a:r>
              <a:rPr lang="en-US" sz="2800" dirty="0" smtClean="0">
                <a:solidFill>
                  <a:schemeClr val="tx2"/>
                </a:solidFill>
              </a:rPr>
              <a:t>Edema of the interstitial supporting tissue .</a:t>
            </a:r>
          </a:p>
          <a:p>
            <a:pPr>
              <a:lnSpc>
                <a:spcPct val="90000"/>
              </a:lnSpc>
              <a:defRPr/>
            </a:pPr>
            <a:r>
              <a:rPr lang="en-US" sz="2800" dirty="0" smtClean="0">
                <a:solidFill>
                  <a:schemeClr val="tx2"/>
                </a:solidFill>
              </a:rPr>
              <a:t>Atrophy of the striated ducts &amp; fatty infiltration.</a:t>
            </a:r>
          </a:p>
          <a:p>
            <a:pPr>
              <a:lnSpc>
                <a:spcPct val="90000"/>
              </a:lnSpc>
              <a:defRPr/>
            </a:pPr>
            <a:r>
              <a:rPr lang="en-US" sz="2800" dirty="0" smtClean="0">
                <a:solidFill>
                  <a:schemeClr val="tx2"/>
                </a:solidFill>
              </a:rPr>
              <a:t>Excessive accumulation of </a:t>
            </a:r>
            <a:r>
              <a:rPr lang="en-US" sz="2800" dirty="0" err="1" smtClean="0">
                <a:solidFill>
                  <a:schemeClr val="tx2"/>
                </a:solidFill>
              </a:rPr>
              <a:t>secretory</a:t>
            </a:r>
            <a:r>
              <a:rPr lang="en-US" sz="2800" dirty="0" smtClean="0">
                <a:solidFill>
                  <a:schemeClr val="tx2"/>
                </a:solidFill>
              </a:rPr>
              <a:t> granules in the cytoplasm of </a:t>
            </a:r>
            <a:r>
              <a:rPr lang="en-US" sz="2800" dirty="0" err="1" smtClean="0">
                <a:solidFill>
                  <a:schemeClr val="tx2"/>
                </a:solidFill>
              </a:rPr>
              <a:t>acinar</a:t>
            </a:r>
            <a:r>
              <a:rPr lang="en-US" sz="2800" dirty="0" smtClean="0">
                <a:solidFill>
                  <a:schemeClr val="tx2"/>
                </a:solidFill>
              </a:rPr>
              <a:t> cells.</a:t>
            </a:r>
          </a:p>
          <a:p>
            <a:pPr>
              <a:lnSpc>
                <a:spcPct val="90000"/>
              </a:lnSpc>
              <a:buNone/>
              <a:defRPr/>
            </a:pPr>
            <a:endParaRPr lang="en-US" sz="2800" dirty="0" smtClean="0"/>
          </a:p>
          <a:p>
            <a:pPr>
              <a:lnSpc>
                <a:spcPct val="90000"/>
              </a:lnSpc>
              <a:buNone/>
              <a:defRPr/>
            </a:pPr>
            <a:r>
              <a:rPr lang="en-US" sz="2800" b="1" dirty="0" smtClean="0">
                <a:latin typeface="Monotype Corsiva" pitchFamily="66" charset="0"/>
              </a:rPr>
              <a:t>Alteration in chemical constituents of the saliva :</a:t>
            </a:r>
          </a:p>
          <a:p>
            <a:pPr>
              <a:lnSpc>
                <a:spcPct val="90000"/>
              </a:lnSpc>
              <a:buNone/>
              <a:defRPr/>
            </a:pPr>
            <a:endParaRPr lang="en-US" sz="2800" b="1" dirty="0" smtClean="0">
              <a:solidFill>
                <a:schemeClr val="hlink"/>
              </a:solidFill>
              <a:latin typeface="Monotype Corsiva" pitchFamily="66" charset="0"/>
            </a:endParaRPr>
          </a:p>
          <a:p>
            <a:pPr>
              <a:lnSpc>
                <a:spcPct val="90000"/>
              </a:lnSpc>
              <a:defRPr/>
            </a:pPr>
            <a:r>
              <a:rPr lang="en-US" sz="2800" dirty="0" smtClean="0">
                <a:solidFill>
                  <a:schemeClr val="tx2"/>
                </a:solidFill>
              </a:rPr>
              <a:t>Elevation of salivary potassium.</a:t>
            </a:r>
          </a:p>
          <a:p>
            <a:pPr>
              <a:lnSpc>
                <a:spcPct val="90000"/>
              </a:lnSpc>
              <a:defRPr/>
            </a:pPr>
            <a:r>
              <a:rPr lang="en-US" sz="2800" dirty="0" smtClean="0">
                <a:solidFill>
                  <a:schemeClr val="tx2"/>
                </a:solidFill>
              </a:rPr>
              <a:t>Decrease in salivary sodium.</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3200" dirty="0" smtClean="0"/>
              <a:t>Classification of </a:t>
            </a:r>
            <a:r>
              <a:rPr lang="en-US" sz="3200" dirty="0" err="1" smtClean="0"/>
              <a:t>sialadenosis</a:t>
            </a:r>
            <a:endParaRPr lang="en-US" sz="3200" dirty="0"/>
          </a:p>
        </p:txBody>
      </p:sp>
      <p:sp>
        <p:nvSpPr>
          <p:cNvPr id="3" name="Content Placeholder 2"/>
          <p:cNvSpPr>
            <a:spLocks noGrp="1"/>
          </p:cNvSpPr>
          <p:nvPr>
            <p:ph sz="quarter" idx="1"/>
          </p:nvPr>
        </p:nvSpPr>
        <p:spPr>
          <a:xfrm>
            <a:off x="457200" y="1524000"/>
            <a:ext cx="8229600" cy="4800600"/>
          </a:xfrm>
        </p:spPr>
        <p:txBody>
          <a:bodyPr/>
          <a:lstStyle/>
          <a:p>
            <a:r>
              <a:rPr lang="en-US" dirty="0" smtClean="0"/>
              <a:t>Hormonal </a:t>
            </a:r>
            <a:r>
              <a:rPr lang="en-US" dirty="0" err="1" smtClean="0"/>
              <a:t>sialadenosis</a:t>
            </a:r>
            <a:endParaRPr lang="en-US" dirty="0" smtClean="0"/>
          </a:p>
          <a:p>
            <a:pPr>
              <a:buNone/>
            </a:pPr>
            <a:r>
              <a:rPr lang="en-US" dirty="0" smtClean="0"/>
              <a:t>-sex hormonal </a:t>
            </a:r>
            <a:r>
              <a:rPr lang="en-US" dirty="0" err="1" smtClean="0"/>
              <a:t>sialadenosis</a:t>
            </a:r>
            <a:endParaRPr lang="en-US" dirty="0" smtClean="0"/>
          </a:p>
          <a:p>
            <a:pPr>
              <a:buNone/>
            </a:pPr>
            <a:r>
              <a:rPr lang="en-US" dirty="0" smtClean="0"/>
              <a:t>-diabetic </a:t>
            </a:r>
            <a:r>
              <a:rPr lang="en-US" dirty="0" err="1" smtClean="0"/>
              <a:t>sialadenosis</a:t>
            </a:r>
            <a:endParaRPr lang="en-US" dirty="0" smtClean="0"/>
          </a:p>
          <a:p>
            <a:pPr>
              <a:buNone/>
            </a:pPr>
            <a:r>
              <a:rPr lang="en-US" dirty="0" smtClean="0"/>
              <a:t>-thyroid </a:t>
            </a:r>
            <a:r>
              <a:rPr lang="en-US" dirty="0" err="1" smtClean="0"/>
              <a:t>sialadenosis</a:t>
            </a:r>
            <a:endParaRPr lang="en-US" dirty="0" smtClean="0"/>
          </a:p>
          <a:p>
            <a:pPr>
              <a:buNone/>
            </a:pPr>
            <a:r>
              <a:rPr lang="en-US" dirty="0" smtClean="0"/>
              <a:t>-</a:t>
            </a:r>
            <a:r>
              <a:rPr lang="en-US" dirty="0" err="1" smtClean="0"/>
              <a:t>hypophyseal</a:t>
            </a:r>
            <a:r>
              <a:rPr lang="en-US" dirty="0" smtClean="0"/>
              <a:t> &amp; adrenal cortical </a:t>
            </a:r>
            <a:r>
              <a:rPr lang="en-US" dirty="0" err="1" smtClean="0"/>
              <a:t>sialadenosis</a:t>
            </a:r>
            <a:endParaRPr lang="en-US" dirty="0" smtClean="0"/>
          </a:p>
          <a:p>
            <a:pPr>
              <a:buNone/>
            </a:pPr>
            <a:endParaRPr lang="en-US" dirty="0" smtClean="0"/>
          </a:p>
          <a:p>
            <a:r>
              <a:rPr lang="en-US" dirty="0" err="1" smtClean="0"/>
              <a:t>Neurohormonal</a:t>
            </a:r>
            <a:r>
              <a:rPr lang="en-US" dirty="0" smtClean="0"/>
              <a:t> </a:t>
            </a:r>
            <a:r>
              <a:rPr lang="en-US" dirty="0" err="1" smtClean="0"/>
              <a:t>sialadenosis</a:t>
            </a:r>
            <a:endParaRPr lang="en-US" dirty="0" smtClean="0"/>
          </a:p>
          <a:p>
            <a:pPr>
              <a:buNone/>
            </a:pPr>
            <a:r>
              <a:rPr lang="en-US" dirty="0" smtClean="0"/>
              <a:t>-peripheral </a:t>
            </a:r>
            <a:r>
              <a:rPr lang="en-US" dirty="0" err="1" smtClean="0"/>
              <a:t>neurohormonal</a:t>
            </a:r>
            <a:r>
              <a:rPr lang="en-US" dirty="0" smtClean="0"/>
              <a:t> </a:t>
            </a:r>
            <a:r>
              <a:rPr lang="en-US" dirty="0" err="1" smtClean="0"/>
              <a:t>sialadenosis</a:t>
            </a:r>
            <a:endParaRPr lang="en-US" dirty="0" smtClean="0"/>
          </a:p>
          <a:p>
            <a:pPr>
              <a:buNone/>
            </a:pPr>
            <a:r>
              <a:rPr lang="en-US" dirty="0" smtClean="0"/>
              <a:t>-central </a:t>
            </a:r>
            <a:r>
              <a:rPr lang="en-US" dirty="0" err="1" smtClean="0"/>
              <a:t>neurogenous</a:t>
            </a:r>
            <a:r>
              <a:rPr lang="en-US" dirty="0" smtClean="0"/>
              <a:t> </a:t>
            </a:r>
            <a:r>
              <a:rPr lang="en-US" dirty="0" err="1" smtClean="0"/>
              <a:t>sialadenosis</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lstStyle/>
          <a:p>
            <a:pPr>
              <a:defRPr/>
            </a:pPr>
            <a:r>
              <a:rPr lang="en-US" sz="2800" dirty="0" smtClean="0"/>
              <a:t>The salivary glands are exocrine glands whose secretions flow into the oral cavity at a rate of 1000-1500ml/day.</a:t>
            </a:r>
          </a:p>
          <a:p>
            <a:pPr>
              <a:defRPr/>
            </a:pPr>
            <a:r>
              <a:rPr lang="en-US" sz="2800" dirty="0" smtClean="0">
                <a:solidFill>
                  <a:schemeClr val="tx2"/>
                </a:solidFill>
              </a:rPr>
              <a:t>There are three pairs of large salivary glands located </a:t>
            </a:r>
            <a:r>
              <a:rPr lang="en-US" sz="2800" dirty="0" err="1" smtClean="0">
                <a:solidFill>
                  <a:schemeClr val="tx2"/>
                </a:solidFill>
              </a:rPr>
              <a:t>extraorally</a:t>
            </a:r>
            <a:r>
              <a:rPr lang="en-US" sz="2800" dirty="0" smtClean="0">
                <a:solidFill>
                  <a:schemeClr val="tx2"/>
                </a:solidFill>
              </a:rPr>
              <a:t> and numerous small minor salivary glands widely distributed in the mucosa and </a:t>
            </a:r>
            <a:r>
              <a:rPr lang="en-US" sz="2800" dirty="0" err="1" smtClean="0">
                <a:solidFill>
                  <a:schemeClr val="tx2"/>
                </a:solidFill>
              </a:rPr>
              <a:t>submucosa</a:t>
            </a:r>
            <a:r>
              <a:rPr lang="en-US" sz="2800" dirty="0" smtClean="0">
                <a:solidFill>
                  <a:schemeClr val="tx2"/>
                </a:solidFill>
              </a:rPr>
              <a:t> of the oral cavity.</a:t>
            </a:r>
          </a:p>
          <a:p>
            <a:endParaRPr lang="en-US" dirty="0"/>
          </a:p>
        </p:txBody>
      </p:sp>
      <p:pic>
        <p:nvPicPr>
          <p:cNvPr id="4" name="Picture 6" descr="100_8873"/>
          <p:cNvPicPr>
            <a:picLocks noChangeAspect="1" noChangeArrowheads="1"/>
          </p:cNvPicPr>
          <p:nvPr/>
        </p:nvPicPr>
        <p:blipFill>
          <a:blip r:embed="rId2" cstate="print"/>
          <a:srcRect l="13309" t="8336" r="16473" b="22478"/>
          <a:stretch>
            <a:fillRect/>
          </a:stretch>
        </p:blipFill>
        <p:spPr bwMode="auto">
          <a:xfrm>
            <a:off x="3429000" y="4038600"/>
            <a:ext cx="1973263" cy="2592387"/>
          </a:xfrm>
          <a:prstGeom prst="rect">
            <a:avLst/>
          </a:prstGeom>
          <a:noFill/>
          <a:ln w="9525">
            <a:solidFill>
              <a:schemeClr val="tx1"/>
            </a:solidFill>
            <a:miter lim="800000"/>
            <a:headEnd/>
            <a:tailEnd/>
          </a:ln>
        </p:spPr>
      </p:pic>
      <p:sp>
        <p:nvSpPr>
          <p:cNvPr id="5" name="Right Arrow 4"/>
          <p:cNvSpPr/>
          <p:nvPr/>
        </p:nvSpPr>
        <p:spPr>
          <a:xfrm>
            <a:off x="4572000" y="5638800"/>
            <a:ext cx="135940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3600" y="5257800"/>
            <a:ext cx="1752600" cy="646331"/>
          </a:xfrm>
          <a:prstGeom prst="rect">
            <a:avLst/>
          </a:prstGeom>
        </p:spPr>
        <p:txBody>
          <a:bodyPr wrap="square">
            <a:spAutoFit/>
          </a:bodyPr>
          <a:lstStyle/>
          <a:p>
            <a:pPr>
              <a:spcBef>
                <a:spcPct val="50000"/>
              </a:spcBef>
            </a:pPr>
            <a:r>
              <a:rPr lang="en-US" dirty="0" smtClean="0"/>
              <a:t>                                 Parotid gland</a:t>
            </a:r>
            <a:endParaRPr lang="en-US" dirty="0"/>
          </a:p>
        </p:txBody>
      </p:sp>
      <p:sp>
        <p:nvSpPr>
          <p:cNvPr id="7" name="Left Arrow 6"/>
          <p:cNvSpPr/>
          <p:nvPr/>
        </p:nvSpPr>
        <p:spPr>
          <a:xfrm>
            <a:off x="2743200" y="6172200"/>
            <a:ext cx="1295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3505200"/>
            <a:ext cx="2819401" cy="2862322"/>
          </a:xfrm>
          <a:prstGeom prst="rect">
            <a:avLst/>
          </a:prstGeom>
        </p:spPr>
        <p:txBody>
          <a:bodyPr wrap="square">
            <a:spAutoFit/>
          </a:bodyPr>
          <a:lstStyle/>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r>
              <a:rPr lang="en-US" dirty="0" smtClean="0"/>
              <a:t>Sublingual gland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lstStyle/>
          <a:p>
            <a:r>
              <a:rPr lang="en-US" dirty="0" err="1" smtClean="0"/>
              <a:t>Dysenzymatic</a:t>
            </a:r>
            <a:r>
              <a:rPr lang="en-US" dirty="0" smtClean="0"/>
              <a:t> </a:t>
            </a:r>
            <a:r>
              <a:rPr lang="en-US" dirty="0" err="1" smtClean="0"/>
              <a:t>sialadenosis</a:t>
            </a:r>
            <a:endParaRPr lang="en-US" dirty="0" smtClean="0"/>
          </a:p>
          <a:p>
            <a:pPr>
              <a:buNone/>
            </a:pPr>
            <a:r>
              <a:rPr lang="en-US" dirty="0" smtClean="0"/>
              <a:t>- </a:t>
            </a:r>
            <a:r>
              <a:rPr lang="en-US" dirty="0" err="1" smtClean="0"/>
              <a:t>hepatogenic</a:t>
            </a:r>
            <a:r>
              <a:rPr lang="en-US" dirty="0" smtClean="0"/>
              <a:t> </a:t>
            </a:r>
            <a:r>
              <a:rPr lang="en-US" dirty="0" err="1" smtClean="0"/>
              <a:t>sialadenosis</a:t>
            </a:r>
            <a:endParaRPr lang="en-US" dirty="0" smtClean="0"/>
          </a:p>
          <a:p>
            <a:pPr>
              <a:buNone/>
            </a:pPr>
            <a:r>
              <a:rPr lang="en-US" dirty="0" smtClean="0"/>
              <a:t>- </a:t>
            </a:r>
            <a:r>
              <a:rPr lang="en-US" dirty="0" err="1" smtClean="0"/>
              <a:t>pancreatogenic</a:t>
            </a:r>
            <a:r>
              <a:rPr lang="en-US" dirty="0" smtClean="0"/>
              <a:t> </a:t>
            </a:r>
            <a:r>
              <a:rPr lang="en-US" dirty="0" err="1" smtClean="0"/>
              <a:t>sialadenosis</a:t>
            </a:r>
            <a:endParaRPr lang="en-US" dirty="0" smtClean="0"/>
          </a:p>
          <a:p>
            <a:pPr>
              <a:buFontTx/>
              <a:buChar char="-"/>
            </a:pPr>
            <a:r>
              <a:rPr lang="en-US" dirty="0" err="1" smtClean="0"/>
              <a:t>nephrogenic</a:t>
            </a:r>
            <a:r>
              <a:rPr lang="en-US" dirty="0" smtClean="0"/>
              <a:t> </a:t>
            </a:r>
            <a:r>
              <a:rPr lang="en-US" dirty="0" err="1" smtClean="0"/>
              <a:t>sialadenosis</a:t>
            </a:r>
            <a:endParaRPr lang="en-US" dirty="0" smtClean="0"/>
          </a:p>
          <a:p>
            <a:pPr>
              <a:buFontTx/>
              <a:buChar char="-"/>
            </a:pPr>
            <a:endParaRPr lang="en-US" dirty="0" smtClean="0"/>
          </a:p>
          <a:p>
            <a:r>
              <a:rPr lang="en-US" dirty="0" err="1" smtClean="0"/>
              <a:t>Malnutritional</a:t>
            </a:r>
            <a:r>
              <a:rPr lang="en-US" dirty="0" smtClean="0"/>
              <a:t> </a:t>
            </a:r>
            <a:r>
              <a:rPr lang="en-US" dirty="0" err="1" smtClean="0"/>
              <a:t>sialadenosis</a:t>
            </a:r>
            <a:endParaRPr lang="en-US" dirty="0" smtClean="0"/>
          </a:p>
          <a:p>
            <a:endParaRPr lang="en-US" dirty="0" smtClean="0"/>
          </a:p>
          <a:p>
            <a:r>
              <a:rPr lang="en-US" dirty="0" smtClean="0"/>
              <a:t>Drug induced </a:t>
            </a:r>
            <a:r>
              <a:rPr lang="en-US" dirty="0" err="1" smtClean="0"/>
              <a:t>sialadenosis</a:t>
            </a:r>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rmAutofit/>
          </a:bodyPr>
          <a:lstStyle/>
          <a:p>
            <a:r>
              <a:rPr lang="en-US" sz="3100" dirty="0" smtClean="0"/>
              <a:t>Conditions associated with </a:t>
            </a:r>
            <a:r>
              <a:rPr lang="en-US" sz="3100" dirty="0" err="1" smtClean="0"/>
              <a:t>sialadenosis</a:t>
            </a:r>
            <a:r>
              <a:rPr lang="en-US" dirty="0" smtClean="0"/>
              <a:t>.</a:t>
            </a:r>
            <a:endParaRPr lang="en-US" dirty="0"/>
          </a:p>
        </p:txBody>
      </p:sp>
      <p:sp>
        <p:nvSpPr>
          <p:cNvPr id="3" name="Content Placeholder 2"/>
          <p:cNvSpPr>
            <a:spLocks noGrp="1"/>
          </p:cNvSpPr>
          <p:nvPr>
            <p:ph sz="quarter" idx="1"/>
          </p:nvPr>
        </p:nvSpPr>
        <p:spPr>
          <a:xfrm>
            <a:off x="457200" y="1676400"/>
            <a:ext cx="8229600" cy="4648200"/>
          </a:xfrm>
        </p:spPr>
        <p:txBody>
          <a:bodyPr>
            <a:normAutofit fontScale="92500" lnSpcReduction="10000"/>
          </a:bodyPr>
          <a:lstStyle/>
          <a:p>
            <a:r>
              <a:rPr lang="en-US" dirty="0" smtClean="0"/>
              <a:t>Endocrine</a:t>
            </a:r>
          </a:p>
          <a:p>
            <a:pPr>
              <a:buNone/>
            </a:pPr>
            <a:r>
              <a:rPr lang="en-US" dirty="0" smtClean="0"/>
              <a:t>-Diabetes mellitus</a:t>
            </a:r>
          </a:p>
          <a:p>
            <a:pPr>
              <a:buNone/>
            </a:pPr>
            <a:r>
              <a:rPr lang="en-US" dirty="0" smtClean="0"/>
              <a:t>-pregnancy</a:t>
            </a:r>
          </a:p>
          <a:p>
            <a:pPr>
              <a:buNone/>
            </a:pPr>
            <a:r>
              <a:rPr lang="en-US" dirty="0" smtClean="0"/>
              <a:t>-</a:t>
            </a:r>
            <a:r>
              <a:rPr lang="en-US" dirty="0" err="1" smtClean="0"/>
              <a:t>hypothyrodism</a:t>
            </a:r>
            <a:endParaRPr lang="en-US" dirty="0" smtClean="0"/>
          </a:p>
          <a:p>
            <a:pPr>
              <a:buNone/>
            </a:pPr>
            <a:r>
              <a:rPr lang="en-US" dirty="0" smtClean="0"/>
              <a:t>-</a:t>
            </a:r>
            <a:r>
              <a:rPr lang="en-US" dirty="0" err="1" smtClean="0"/>
              <a:t>acromegaly</a:t>
            </a:r>
            <a:endParaRPr lang="en-US" dirty="0" smtClean="0"/>
          </a:p>
          <a:p>
            <a:pPr>
              <a:buNone/>
            </a:pPr>
            <a:endParaRPr lang="en-US" dirty="0" smtClean="0"/>
          </a:p>
          <a:p>
            <a:r>
              <a:rPr lang="en-US" dirty="0" smtClean="0"/>
              <a:t>Nutritional </a:t>
            </a:r>
          </a:p>
          <a:p>
            <a:pPr>
              <a:buNone/>
            </a:pPr>
            <a:r>
              <a:rPr lang="en-US" dirty="0" smtClean="0"/>
              <a:t>-general malnutrition</a:t>
            </a:r>
          </a:p>
          <a:p>
            <a:pPr>
              <a:buNone/>
            </a:pPr>
            <a:r>
              <a:rPr lang="en-US" dirty="0" smtClean="0"/>
              <a:t>-alcoholism</a:t>
            </a:r>
          </a:p>
          <a:p>
            <a:pPr>
              <a:buNone/>
            </a:pPr>
            <a:r>
              <a:rPr lang="en-US" dirty="0" smtClean="0"/>
              <a:t>-anorexia nervosa</a:t>
            </a:r>
          </a:p>
          <a:p>
            <a:pPr>
              <a:buNone/>
            </a:pPr>
            <a:r>
              <a:rPr lang="en-US" dirty="0" smtClean="0"/>
              <a:t>-bulimia</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err="1" smtClean="0"/>
              <a:t>Neurogenic</a:t>
            </a:r>
            <a:r>
              <a:rPr lang="en-US" dirty="0" smtClean="0"/>
              <a:t> medications</a:t>
            </a:r>
          </a:p>
          <a:p>
            <a:pPr>
              <a:buNone/>
            </a:pPr>
            <a:r>
              <a:rPr lang="en-US" dirty="0" smtClean="0"/>
              <a:t>-antihypertensive drugs</a:t>
            </a:r>
          </a:p>
          <a:p>
            <a:pPr>
              <a:buNone/>
            </a:pPr>
            <a:r>
              <a:rPr lang="en-US" dirty="0" smtClean="0"/>
              <a:t>-psychotropic drugs </a:t>
            </a:r>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Treatment</a:t>
            </a:r>
            <a:endParaRPr lang="en-US" sz="3200" dirty="0"/>
          </a:p>
        </p:txBody>
      </p:sp>
      <p:sp>
        <p:nvSpPr>
          <p:cNvPr id="3" name="Content Placeholder 2"/>
          <p:cNvSpPr>
            <a:spLocks noGrp="1"/>
          </p:cNvSpPr>
          <p:nvPr>
            <p:ph sz="quarter" idx="1"/>
          </p:nvPr>
        </p:nvSpPr>
        <p:spPr/>
        <p:txBody>
          <a:bodyPr/>
          <a:lstStyle/>
          <a:p>
            <a:r>
              <a:rPr lang="en-US" dirty="0" smtClean="0"/>
              <a:t>Treating the Underlying cause</a:t>
            </a:r>
          </a:p>
          <a:p>
            <a:r>
              <a:rPr lang="en-US" dirty="0" smtClean="0"/>
              <a:t>Partial </a:t>
            </a:r>
            <a:r>
              <a:rPr lang="en-US" dirty="0" err="1" smtClean="0"/>
              <a:t>paritidectomy</a:t>
            </a:r>
            <a:r>
              <a:rPr lang="en-US" dirty="0" smtClean="0"/>
              <a:t>.</a:t>
            </a:r>
          </a:p>
          <a:p>
            <a:r>
              <a:rPr lang="en-US" dirty="0" err="1" smtClean="0"/>
              <a:t>Pilocarpine</a:t>
            </a:r>
            <a:r>
              <a:rPr lang="en-US" dirty="0" smtClean="0"/>
              <a:t> effective in few cases.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i="1" dirty="0" smtClean="0">
                <a:solidFill>
                  <a:schemeClr val="tx1"/>
                </a:solidFill>
                <a:latin typeface="Comic Sans MS" pitchFamily="66" charset="0"/>
              </a:rPr>
              <a:t>SIALOLITHIASIS</a:t>
            </a:r>
            <a:endParaRPr lang="en-US" sz="3600" i="1" dirty="0">
              <a:solidFill>
                <a:schemeClr val="tx1"/>
              </a:solidFill>
            </a:endParaRPr>
          </a:p>
        </p:txBody>
      </p:sp>
      <p:sp>
        <p:nvSpPr>
          <p:cNvPr id="3" name="Content Placeholder 2"/>
          <p:cNvSpPr>
            <a:spLocks noGrp="1"/>
          </p:cNvSpPr>
          <p:nvPr>
            <p:ph sz="quarter" idx="1"/>
          </p:nvPr>
        </p:nvSpPr>
        <p:spPr>
          <a:xfrm>
            <a:off x="457200" y="1295400"/>
            <a:ext cx="8229600" cy="5562600"/>
          </a:xfrm>
        </p:spPr>
        <p:txBody>
          <a:bodyPr>
            <a:normAutofit/>
          </a:bodyPr>
          <a:lstStyle/>
          <a:p>
            <a:pPr algn="just">
              <a:lnSpc>
                <a:spcPct val="90000"/>
              </a:lnSpc>
              <a:buNone/>
              <a:defRPr/>
            </a:pPr>
            <a:r>
              <a:rPr lang="en-US" sz="3400" dirty="0" err="1" smtClean="0"/>
              <a:t>Sialoliths</a:t>
            </a:r>
            <a:r>
              <a:rPr lang="en-US" sz="3400" dirty="0" smtClean="0"/>
              <a:t> are calcified matter that develop in the </a:t>
            </a:r>
            <a:r>
              <a:rPr lang="en-US" sz="3400" dirty="0" err="1" smtClean="0"/>
              <a:t>parenchymal</a:t>
            </a:r>
            <a:r>
              <a:rPr lang="en-US" sz="3400" dirty="0" smtClean="0"/>
              <a:t> or ducts of the major or minor salivary glands.</a:t>
            </a:r>
          </a:p>
          <a:p>
            <a:pPr algn="just">
              <a:lnSpc>
                <a:spcPct val="90000"/>
              </a:lnSpc>
              <a:buNone/>
              <a:defRPr/>
            </a:pPr>
            <a:endParaRPr lang="en-US" sz="3400" dirty="0" smtClean="0"/>
          </a:p>
          <a:p>
            <a:pPr algn="just">
              <a:lnSpc>
                <a:spcPct val="90000"/>
              </a:lnSpc>
              <a:buNone/>
              <a:defRPr/>
            </a:pPr>
            <a:r>
              <a:rPr lang="en-US" sz="3400" b="1" dirty="0" smtClean="0"/>
              <a:t>Chemical composition : </a:t>
            </a:r>
          </a:p>
          <a:p>
            <a:pPr algn="just">
              <a:lnSpc>
                <a:spcPct val="90000"/>
              </a:lnSpc>
              <a:buNone/>
              <a:defRPr/>
            </a:pPr>
            <a:r>
              <a:rPr lang="en-US" sz="3400" dirty="0" err="1" smtClean="0">
                <a:solidFill>
                  <a:schemeClr val="tx2"/>
                </a:solidFill>
              </a:rPr>
              <a:t>Sialoliths</a:t>
            </a:r>
            <a:r>
              <a:rPr lang="en-US" sz="3400" dirty="0" smtClean="0">
                <a:solidFill>
                  <a:schemeClr val="tx2"/>
                </a:solidFill>
              </a:rPr>
              <a:t> are crystalline and composed of </a:t>
            </a:r>
            <a:r>
              <a:rPr lang="en-US" sz="3400" dirty="0" err="1" smtClean="0">
                <a:solidFill>
                  <a:schemeClr val="tx2"/>
                </a:solidFill>
              </a:rPr>
              <a:t>hydroxyapetite</a:t>
            </a:r>
            <a:r>
              <a:rPr lang="en-US" sz="3400" dirty="0" smtClean="0">
                <a:solidFill>
                  <a:schemeClr val="tx2"/>
                </a:solidFill>
              </a:rPr>
              <a:t> crystals, chemical composition of </a:t>
            </a:r>
            <a:r>
              <a:rPr lang="en-US" sz="3400" dirty="0" err="1" smtClean="0">
                <a:solidFill>
                  <a:schemeClr val="tx2"/>
                </a:solidFill>
              </a:rPr>
              <a:t>octa</a:t>
            </a:r>
            <a:r>
              <a:rPr lang="en-US" sz="3400" dirty="0" smtClean="0">
                <a:solidFill>
                  <a:schemeClr val="tx2"/>
                </a:solidFill>
              </a:rPr>
              <a:t> calcium phosphate and carbon with traces of  magnesium, potassium chloride and ammonium. </a:t>
            </a:r>
          </a:p>
          <a:p>
            <a:pPr algn="just">
              <a:lnSpc>
                <a:spcPct val="90000"/>
              </a:lnSpc>
              <a:buNone/>
              <a:defRPr/>
            </a:pPr>
            <a:endParaRPr lang="en-US" sz="3400" dirty="0" smtClean="0"/>
          </a:p>
          <a:p>
            <a:pPr algn="just">
              <a:lnSpc>
                <a:spcPct val="90000"/>
              </a:lnSpc>
              <a:buNone/>
              <a:defRPr/>
            </a:pPr>
            <a:endParaRPr lang="en-US" sz="3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nSpc>
                <a:spcPct val="90000"/>
              </a:lnSpc>
              <a:buNone/>
              <a:defRPr/>
            </a:pPr>
            <a:r>
              <a:rPr lang="en-US" sz="2800" b="1" i="1" dirty="0" smtClean="0">
                <a:latin typeface="Monotype Corsiva" pitchFamily="66" charset="0"/>
              </a:rPr>
              <a:t>Etiology  </a:t>
            </a:r>
            <a:r>
              <a:rPr lang="en-US" sz="2800" b="1" dirty="0" smtClean="0">
                <a:latin typeface="Monotype Corsiva" pitchFamily="66" charset="0"/>
              </a:rPr>
              <a:t>:</a:t>
            </a:r>
            <a:r>
              <a:rPr lang="en-US" sz="2800" dirty="0" smtClean="0"/>
              <a:t>The exact etiology is still debated.</a:t>
            </a:r>
          </a:p>
          <a:p>
            <a:pPr>
              <a:lnSpc>
                <a:spcPct val="90000"/>
              </a:lnSpc>
              <a:buNone/>
              <a:defRPr/>
            </a:pPr>
            <a:r>
              <a:rPr lang="en-US" sz="2800" dirty="0" smtClean="0"/>
              <a:t>               But several factors play a significant role .</a:t>
            </a:r>
          </a:p>
          <a:p>
            <a:pPr>
              <a:lnSpc>
                <a:spcPct val="90000"/>
              </a:lnSpc>
              <a:buNone/>
              <a:defRPr/>
            </a:pPr>
            <a:r>
              <a:rPr lang="en-US" sz="2800" dirty="0" smtClean="0"/>
              <a:t>               These include: Inflammatory </a:t>
            </a:r>
          </a:p>
          <a:p>
            <a:pPr>
              <a:lnSpc>
                <a:spcPct val="90000"/>
              </a:lnSpc>
              <a:buNone/>
              <a:defRPr/>
            </a:pPr>
            <a:r>
              <a:rPr lang="en-US" sz="2800" dirty="0" smtClean="0"/>
              <a:t>                                       Local irritants</a:t>
            </a:r>
          </a:p>
          <a:p>
            <a:pPr>
              <a:lnSpc>
                <a:spcPct val="90000"/>
              </a:lnSpc>
              <a:buNone/>
              <a:defRPr/>
            </a:pPr>
            <a:r>
              <a:rPr lang="en-US" sz="2800" dirty="0" smtClean="0"/>
              <a:t>                                      Drugs that cause stasis leading to build up an organic </a:t>
            </a:r>
            <a:r>
              <a:rPr lang="en-US" sz="2800" dirty="0" err="1" smtClean="0"/>
              <a:t>nidus</a:t>
            </a:r>
            <a:r>
              <a:rPr lang="en-US" sz="2800" dirty="0" smtClean="0"/>
              <a:t> that calcifies .</a:t>
            </a:r>
          </a:p>
          <a:p>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lnSpc>
                <a:spcPct val="90000"/>
              </a:lnSpc>
              <a:buNone/>
              <a:defRPr/>
            </a:pPr>
            <a:r>
              <a:rPr lang="en-US" sz="3200" b="1" dirty="0" smtClean="0">
                <a:latin typeface="Monotype Corsiva" pitchFamily="66" charset="0"/>
              </a:rPr>
              <a:t>Site :</a:t>
            </a:r>
            <a:r>
              <a:rPr lang="en-US" sz="3200" b="1" dirty="0" smtClean="0"/>
              <a:t> </a:t>
            </a:r>
          </a:p>
          <a:p>
            <a:pPr>
              <a:lnSpc>
                <a:spcPct val="90000"/>
              </a:lnSpc>
              <a:buNone/>
              <a:defRPr/>
            </a:pPr>
            <a:r>
              <a:rPr lang="en-US" sz="2800" dirty="0" smtClean="0"/>
              <a:t>80% - 90% occurs in</a:t>
            </a:r>
            <a:r>
              <a:rPr lang="en-US" sz="3200" dirty="0" smtClean="0"/>
              <a:t> </a:t>
            </a:r>
            <a:r>
              <a:rPr lang="en-US" sz="2800" dirty="0" err="1" smtClean="0"/>
              <a:t>submandibular</a:t>
            </a:r>
            <a:r>
              <a:rPr lang="en-US" sz="2800" dirty="0" smtClean="0"/>
              <a:t> gland</a:t>
            </a:r>
            <a:r>
              <a:rPr lang="en-US" dirty="0" smtClean="0"/>
              <a:t> </a:t>
            </a:r>
            <a:r>
              <a:rPr lang="en-US" sz="2800" dirty="0" smtClean="0"/>
              <a:t>or duct for the following reasons :</a:t>
            </a:r>
          </a:p>
          <a:p>
            <a:pPr>
              <a:lnSpc>
                <a:spcPct val="90000"/>
              </a:lnSpc>
              <a:buNone/>
              <a:defRPr/>
            </a:pPr>
            <a:endParaRPr lang="en-US" sz="2800" dirty="0" smtClean="0"/>
          </a:p>
          <a:p>
            <a:pPr>
              <a:lnSpc>
                <a:spcPct val="90000"/>
              </a:lnSpc>
              <a:buFontTx/>
              <a:buChar char="•"/>
              <a:defRPr/>
            </a:pPr>
            <a:r>
              <a:rPr lang="en-US" sz="2800" dirty="0" smtClean="0"/>
              <a:t>Wharton’s duct contains sharp, curves likely to trap mucus plugs or cellular debris .</a:t>
            </a:r>
          </a:p>
          <a:p>
            <a:pPr>
              <a:lnSpc>
                <a:spcPct val="90000"/>
              </a:lnSpc>
              <a:buFontTx/>
              <a:buChar char="•"/>
              <a:defRPr/>
            </a:pPr>
            <a:r>
              <a:rPr lang="en-US" sz="2800" dirty="0" smtClean="0"/>
              <a:t>Calcium levels are higher in saliva from </a:t>
            </a:r>
            <a:r>
              <a:rPr lang="en-US" sz="2800" dirty="0" err="1" smtClean="0"/>
              <a:t>submandibular</a:t>
            </a:r>
            <a:r>
              <a:rPr lang="en-US" sz="2800" dirty="0" smtClean="0"/>
              <a:t> gland</a:t>
            </a:r>
            <a:r>
              <a:rPr lang="en-US" dirty="0" smtClean="0"/>
              <a:t>.</a:t>
            </a:r>
          </a:p>
          <a:p>
            <a:pPr>
              <a:lnSpc>
                <a:spcPct val="90000"/>
              </a:lnSpc>
              <a:buFontTx/>
              <a:buChar char="•"/>
              <a:defRPr/>
            </a:pPr>
            <a:r>
              <a:rPr lang="en-US" sz="2800" dirty="0" smtClean="0"/>
              <a:t>The dependent position of the</a:t>
            </a:r>
            <a:r>
              <a:rPr lang="en-US" dirty="0" smtClean="0"/>
              <a:t> </a:t>
            </a:r>
            <a:r>
              <a:rPr lang="en-US" sz="2800" dirty="0" err="1" smtClean="0"/>
              <a:t>submandibular</a:t>
            </a:r>
            <a:r>
              <a:rPr lang="en-US" sz="2800" dirty="0" smtClean="0"/>
              <a:t> gland</a:t>
            </a:r>
            <a:r>
              <a:rPr lang="en-US" dirty="0" smtClean="0"/>
              <a:t> </a:t>
            </a:r>
            <a:r>
              <a:rPr lang="en-US" sz="2800" dirty="0" smtClean="0"/>
              <a:t>increases the chances for stasis.</a:t>
            </a:r>
          </a:p>
          <a:p>
            <a:pPr>
              <a:lnSpc>
                <a:spcPct val="90000"/>
              </a:lnSpc>
              <a:buFontTx/>
              <a:buChar char="•"/>
              <a:defRPr/>
            </a:pPr>
            <a:r>
              <a:rPr lang="en-US" sz="2800" dirty="0" smtClean="0"/>
              <a:t>5% to 15% </a:t>
            </a:r>
            <a:r>
              <a:rPr lang="en-US" sz="2800" dirty="0" err="1" smtClean="0"/>
              <a:t>sialoliths</a:t>
            </a:r>
            <a:r>
              <a:rPr lang="en-US" sz="2800" dirty="0" smtClean="0"/>
              <a:t> occurs in parotid gland .</a:t>
            </a:r>
          </a:p>
          <a:p>
            <a:pPr>
              <a:lnSpc>
                <a:spcPct val="90000"/>
              </a:lnSpc>
              <a:buFontTx/>
              <a:buChar char="•"/>
              <a:defRPr/>
            </a:pPr>
            <a:r>
              <a:rPr lang="en-US" sz="2800" dirty="0" smtClean="0"/>
              <a:t>2% to 5% in sublingual &amp; minor salivary </a:t>
            </a:r>
            <a:r>
              <a:rPr lang="en-US" sz="2800" dirty="0" err="1" smtClean="0"/>
              <a:t>galnds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lnSpc>
                <a:spcPct val="90000"/>
              </a:lnSpc>
              <a:buNone/>
              <a:defRPr/>
            </a:pPr>
            <a:r>
              <a:rPr lang="en-US" sz="3200" b="1" dirty="0" smtClean="0">
                <a:latin typeface="Monotype Corsiva" pitchFamily="66" charset="0"/>
              </a:rPr>
              <a:t>Clinical features :</a:t>
            </a:r>
          </a:p>
          <a:p>
            <a:pPr>
              <a:lnSpc>
                <a:spcPct val="90000"/>
              </a:lnSpc>
              <a:defRPr/>
            </a:pPr>
            <a:r>
              <a:rPr lang="en-US" sz="2800" dirty="0" smtClean="0"/>
              <a:t>Painful intermittent swelling in the area of a major salivary gland, which worsens during eating &amp; resolves after meals.</a:t>
            </a:r>
          </a:p>
          <a:p>
            <a:pPr>
              <a:lnSpc>
                <a:spcPct val="90000"/>
              </a:lnSpc>
              <a:buNone/>
              <a:defRPr/>
            </a:pPr>
            <a:endParaRPr lang="en-US" sz="2800" dirty="0" smtClean="0"/>
          </a:p>
          <a:p>
            <a:pPr>
              <a:lnSpc>
                <a:spcPct val="90000"/>
              </a:lnSpc>
              <a:defRPr/>
            </a:pPr>
            <a:r>
              <a:rPr lang="en-US" sz="2800" dirty="0" smtClean="0"/>
              <a:t>The pain originates because of back up of saliva.</a:t>
            </a:r>
          </a:p>
          <a:p>
            <a:pPr>
              <a:lnSpc>
                <a:spcPct val="90000"/>
              </a:lnSpc>
              <a:defRPr/>
            </a:pPr>
            <a:endParaRPr lang="en-US" sz="2800" dirty="0" smtClean="0"/>
          </a:p>
          <a:p>
            <a:pPr>
              <a:lnSpc>
                <a:spcPct val="90000"/>
              </a:lnSpc>
              <a:defRPr/>
            </a:pPr>
            <a:r>
              <a:rPr lang="en-US" sz="2800" dirty="0" smtClean="0"/>
              <a:t>The stasis may lead to infection, fibrosis &amp; atrophy of glandular parenchyma.</a:t>
            </a:r>
          </a:p>
          <a:p>
            <a:pPr>
              <a:lnSpc>
                <a:spcPct val="90000"/>
              </a:lnSpc>
              <a:defRPr/>
            </a:pPr>
            <a:endParaRPr lang="en-US" sz="2800" dirty="0" smtClean="0"/>
          </a:p>
          <a:p>
            <a:pPr>
              <a:lnSpc>
                <a:spcPct val="90000"/>
              </a:lnSpc>
              <a:defRPr/>
            </a:pPr>
            <a:r>
              <a:rPr lang="en-US" sz="2800" dirty="0" err="1" smtClean="0"/>
              <a:t>Sialoliths</a:t>
            </a:r>
            <a:r>
              <a:rPr lang="en-US" sz="2800" dirty="0" smtClean="0"/>
              <a:t> can be palpable if present in the peripheral portion of the duct.</a:t>
            </a:r>
          </a:p>
          <a:p>
            <a:pPr>
              <a:lnSpc>
                <a:spcPct val="90000"/>
              </a:lnSpc>
              <a:defRPr/>
            </a:pPr>
            <a:endParaRPr lang="en-US" sz="28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 involved gland is usually tender and enlarged</a:t>
            </a:r>
          </a:p>
          <a:p>
            <a:r>
              <a:rPr lang="en-US" dirty="0" smtClean="0"/>
              <a:t>On examination soft tissue surrounding the duct may show sever inflammatory reaction.</a:t>
            </a:r>
          </a:p>
          <a:p>
            <a:endParaRPr lang="en-US" dirty="0"/>
          </a:p>
        </p:txBody>
      </p:sp>
      <p:pic>
        <p:nvPicPr>
          <p:cNvPr id="4" name="Picture 4" descr="100_8856"/>
          <p:cNvPicPr>
            <a:picLocks noChangeAspect="1" noChangeArrowheads="1"/>
          </p:cNvPicPr>
          <p:nvPr/>
        </p:nvPicPr>
        <p:blipFill>
          <a:blip r:embed="rId2" cstate="print"/>
          <a:srcRect l="31126" t="14371" r="20918" b="29044"/>
          <a:stretch>
            <a:fillRect/>
          </a:stretch>
        </p:blipFill>
        <p:spPr bwMode="auto">
          <a:xfrm>
            <a:off x="6096000" y="3352800"/>
            <a:ext cx="2087563" cy="1847850"/>
          </a:xfrm>
          <a:prstGeom prst="rect">
            <a:avLst/>
          </a:prstGeom>
          <a:noFill/>
          <a:ln w="28575">
            <a:solidFill>
              <a:schemeClr val="tx1"/>
            </a:solid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8229600" cy="5029200"/>
          </a:xfrm>
        </p:spPr>
        <p:txBody>
          <a:bodyPr/>
          <a:lstStyle/>
          <a:p>
            <a:pPr>
              <a:buNone/>
            </a:pPr>
            <a:r>
              <a:rPr lang="en-US" dirty="0" smtClean="0"/>
              <a:t>Complications from </a:t>
            </a:r>
            <a:r>
              <a:rPr lang="en-US" dirty="0" err="1" smtClean="0"/>
              <a:t>Sialoliths</a:t>
            </a:r>
            <a:r>
              <a:rPr lang="en-US" dirty="0" smtClean="0"/>
              <a:t> include </a:t>
            </a:r>
          </a:p>
          <a:p>
            <a:r>
              <a:rPr lang="en-US" dirty="0" smtClean="0"/>
              <a:t>acute </a:t>
            </a:r>
            <a:r>
              <a:rPr lang="en-US" dirty="0" err="1" smtClean="0"/>
              <a:t>sialadenitis</a:t>
            </a:r>
            <a:r>
              <a:rPr lang="en-US" dirty="0" smtClean="0"/>
              <a:t>, </a:t>
            </a:r>
          </a:p>
          <a:p>
            <a:r>
              <a:rPr lang="en-US" dirty="0" err="1" smtClean="0"/>
              <a:t>ductal</a:t>
            </a:r>
            <a:r>
              <a:rPr lang="en-US" dirty="0" smtClean="0"/>
              <a:t> strictures, </a:t>
            </a:r>
          </a:p>
          <a:p>
            <a:r>
              <a:rPr lang="en-US" dirty="0" err="1" smtClean="0"/>
              <a:t>ductal</a:t>
            </a:r>
            <a:r>
              <a:rPr lang="en-US" dirty="0" smtClean="0"/>
              <a:t> dilation, </a:t>
            </a:r>
          </a:p>
          <a:p>
            <a:r>
              <a:rPr lang="en-US" dirty="0" smtClean="0"/>
              <a:t>fistulas, </a:t>
            </a:r>
          </a:p>
          <a:p>
            <a:r>
              <a:rPr lang="en-US" dirty="0" smtClean="0"/>
              <a:t>sinus tracts and </a:t>
            </a:r>
          </a:p>
          <a:p>
            <a:r>
              <a:rPr lang="en-US" dirty="0" smtClean="0"/>
              <a:t>ulceration of the surrounding areas in chronic cases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lstStyle/>
          <a:p>
            <a:pPr>
              <a:defRPr/>
            </a:pPr>
            <a:r>
              <a:rPr lang="en-US" sz="2400" dirty="0" smtClean="0"/>
              <a:t>The production of saliva is the most important function of salivary glands.</a:t>
            </a:r>
          </a:p>
          <a:p>
            <a:pPr>
              <a:defRPr/>
            </a:pPr>
            <a:endParaRPr lang="en-US" sz="2400" dirty="0" smtClean="0"/>
          </a:p>
          <a:p>
            <a:pPr>
              <a:defRPr/>
            </a:pPr>
            <a:r>
              <a:rPr lang="en-US" sz="2400" dirty="0" smtClean="0"/>
              <a:t>Saliva contains various organic &amp; inorganic substances .</a:t>
            </a:r>
          </a:p>
          <a:p>
            <a:pPr>
              <a:defRPr/>
            </a:pPr>
            <a:endParaRPr lang="en-US" sz="2400" dirty="0" smtClean="0"/>
          </a:p>
          <a:p>
            <a:pPr>
              <a:defRPr/>
            </a:pPr>
            <a:r>
              <a:rPr lang="en-US" sz="2400" dirty="0" smtClean="0"/>
              <a:t>Provides the primary natural protection for the teeth &amp; soft tissues of the oral cavity &amp; assists in the mastication, deglutition &amp; digestion of food.</a:t>
            </a:r>
          </a:p>
          <a:p>
            <a:pPr>
              <a:buNone/>
            </a:pPr>
            <a:r>
              <a:rPr lang="en-US" b="1" dirty="0" smtClean="0">
                <a:solidFill>
                  <a:schemeClr val="hlink"/>
                </a:solidFill>
                <a:latin typeface="Monotype Corsiva" pitchFamily="66" charset="0"/>
              </a:rPr>
              <a:t>Ducts of the glands</a:t>
            </a:r>
          </a:p>
          <a:p>
            <a:endParaRPr lang="en-US" dirty="0"/>
          </a:p>
        </p:txBody>
      </p:sp>
      <p:pic>
        <p:nvPicPr>
          <p:cNvPr id="4" name="Picture 7" descr="100_8870"/>
          <p:cNvPicPr>
            <a:picLocks noChangeAspect="1" noChangeArrowheads="1"/>
          </p:cNvPicPr>
          <p:nvPr/>
        </p:nvPicPr>
        <p:blipFill>
          <a:blip r:embed="rId2" cstate="print">
            <a:lum bright="12000"/>
          </a:blip>
          <a:srcRect l="32704" t="27980" r="31126" b="27980"/>
          <a:stretch>
            <a:fillRect/>
          </a:stretch>
        </p:blipFill>
        <p:spPr bwMode="auto">
          <a:xfrm>
            <a:off x="1981200" y="4622800"/>
            <a:ext cx="2447925" cy="2235200"/>
          </a:xfrm>
          <a:prstGeom prst="rect">
            <a:avLst/>
          </a:prstGeom>
          <a:noFill/>
          <a:ln w="12700">
            <a:solidFill>
              <a:schemeClr val="tx1"/>
            </a:solidFill>
            <a:miter lim="800000"/>
            <a:headEnd/>
            <a:tailEnd/>
          </a:ln>
        </p:spPr>
      </p:pic>
      <p:pic>
        <p:nvPicPr>
          <p:cNvPr id="5" name="Picture 8" descr="100_8872"/>
          <p:cNvPicPr>
            <a:picLocks noChangeAspect="1" noChangeArrowheads="1"/>
          </p:cNvPicPr>
          <p:nvPr/>
        </p:nvPicPr>
        <p:blipFill>
          <a:blip r:embed="rId3" cstate="print">
            <a:lum bright="12000"/>
          </a:blip>
          <a:srcRect l="42131" t="34288" r="32704" b="33226"/>
          <a:stretch>
            <a:fillRect/>
          </a:stretch>
        </p:blipFill>
        <p:spPr bwMode="auto">
          <a:xfrm>
            <a:off x="5867400" y="4625975"/>
            <a:ext cx="2305050" cy="22320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3429000"/>
          </a:xfrm>
        </p:spPr>
        <p:txBody>
          <a:bodyPr>
            <a:normAutofit fontScale="55000" lnSpcReduction="20000"/>
          </a:bodyPr>
          <a:lstStyle/>
          <a:p>
            <a:pPr>
              <a:buNone/>
              <a:defRPr/>
            </a:pPr>
            <a:r>
              <a:rPr lang="en-US" sz="5100" b="1" dirty="0" smtClean="0">
                <a:latin typeface="Monotype Corsiva" pitchFamily="66" charset="0"/>
              </a:rPr>
              <a:t>Investigations :</a:t>
            </a:r>
          </a:p>
          <a:p>
            <a:pPr>
              <a:buNone/>
              <a:defRPr/>
            </a:pPr>
            <a:endParaRPr lang="en-US" sz="3200" b="1" dirty="0" smtClean="0">
              <a:latin typeface="Monotype Corsiva" pitchFamily="66" charset="0"/>
            </a:endParaRPr>
          </a:p>
          <a:p>
            <a:pPr>
              <a:buNone/>
              <a:defRPr/>
            </a:pPr>
            <a:endParaRPr lang="en-US" sz="2800" dirty="0" smtClean="0"/>
          </a:p>
          <a:p>
            <a:pPr>
              <a:defRPr/>
            </a:pPr>
            <a:endParaRPr lang="en-US" sz="2800" dirty="0" smtClean="0"/>
          </a:p>
          <a:p>
            <a:pPr>
              <a:defRPr/>
            </a:pPr>
            <a:r>
              <a:rPr lang="en-US" sz="5100" dirty="0" err="1" smtClean="0"/>
              <a:t>Periapical</a:t>
            </a:r>
            <a:r>
              <a:rPr lang="en-US" sz="5100" dirty="0" smtClean="0"/>
              <a:t> or </a:t>
            </a:r>
            <a:r>
              <a:rPr lang="en-US" sz="5100" dirty="0" err="1" smtClean="0"/>
              <a:t>occlusal</a:t>
            </a:r>
            <a:r>
              <a:rPr lang="en-US" sz="5100" dirty="0" smtClean="0"/>
              <a:t> x-ray </a:t>
            </a:r>
          </a:p>
          <a:p>
            <a:pPr>
              <a:buNone/>
              <a:defRPr/>
            </a:pPr>
            <a:r>
              <a:rPr lang="en-US" sz="5100" dirty="0" smtClean="0"/>
              <a:t>placed inside the mouth in the region of the duct.</a:t>
            </a:r>
          </a:p>
          <a:p>
            <a:pPr>
              <a:buNone/>
              <a:defRPr/>
            </a:pPr>
            <a:endParaRPr lang="en-US" sz="5100" dirty="0" smtClean="0"/>
          </a:p>
          <a:p>
            <a:pPr>
              <a:buFont typeface="Arial" pitchFamily="34" charset="0"/>
              <a:buChar char="•"/>
              <a:defRPr/>
            </a:pPr>
            <a:r>
              <a:rPr lang="en-US" sz="5100" dirty="0" smtClean="0"/>
              <a:t>Lateral oblique view is also helpful.</a:t>
            </a:r>
          </a:p>
          <a:p>
            <a:endParaRPr lang="en-US" dirty="0"/>
          </a:p>
        </p:txBody>
      </p:sp>
      <p:pic>
        <p:nvPicPr>
          <p:cNvPr id="4" name="Picture 4" descr="100_8866"/>
          <p:cNvPicPr>
            <a:picLocks noChangeAspect="1" noChangeArrowheads="1"/>
          </p:cNvPicPr>
          <p:nvPr/>
        </p:nvPicPr>
        <p:blipFill>
          <a:blip r:embed="rId2" cstate="print">
            <a:grayscl/>
          </a:blip>
          <a:srcRect l="13309" t="13831" r="21696" b="20918"/>
          <a:stretch>
            <a:fillRect/>
          </a:stretch>
        </p:blipFill>
        <p:spPr bwMode="auto">
          <a:xfrm>
            <a:off x="6324600" y="3962400"/>
            <a:ext cx="1774825" cy="23764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724400"/>
          </a:xfrm>
        </p:spPr>
        <p:txBody>
          <a:bodyPr>
            <a:normAutofit/>
          </a:bodyPr>
          <a:lstStyle/>
          <a:p>
            <a:pPr>
              <a:defRPr/>
            </a:pPr>
            <a:r>
              <a:rPr lang="en-US" sz="2800" dirty="0" err="1" smtClean="0"/>
              <a:t>Sialography</a:t>
            </a:r>
            <a:r>
              <a:rPr lang="en-US" sz="2800" dirty="0" smtClean="0"/>
              <a:t> remaining the best method of visualizing the </a:t>
            </a:r>
            <a:r>
              <a:rPr lang="en-US" sz="2800" dirty="0" err="1" smtClean="0"/>
              <a:t>ductal</a:t>
            </a:r>
            <a:r>
              <a:rPr lang="en-US" sz="2800" dirty="0" smtClean="0"/>
              <a:t> system &amp; in the diagnosis of stones that cannot be palpated clinically or visualized by routine films.</a:t>
            </a:r>
          </a:p>
          <a:p>
            <a:pPr>
              <a:buNone/>
              <a:defRPr/>
            </a:pPr>
            <a:endParaRPr lang="en-US" sz="2800" dirty="0" smtClean="0"/>
          </a:p>
          <a:p>
            <a:pPr>
              <a:defRPr/>
            </a:pPr>
            <a:endParaRPr lang="en-US" sz="2800" dirty="0" smtClean="0"/>
          </a:p>
          <a:p>
            <a:pPr>
              <a:defRPr/>
            </a:pPr>
            <a:r>
              <a:rPr lang="en-US" sz="2800" dirty="0" smtClean="0"/>
              <a:t>But use of this invasive technique is decreasing &amp; replaced by ultrasound  or computerized axial </a:t>
            </a:r>
            <a:r>
              <a:rPr lang="en-US" sz="2800" dirty="0" err="1" smtClean="0"/>
              <a:t>tomograph</a:t>
            </a:r>
            <a:r>
              <a:rPr lang="en-US" sz="2800" dirty="0" smtClean="0"/>
              <a:t> or scan, which are excellent non-invasive methods of detecting calcified stones.</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lnSpc>
                <a:spcPct val="90000"/>
              </a:lnSpc>
              <a:buNone/>
              <a:defRPr/>
            </a:pPr>
            <a:r>
              <a:rPr lang="en-US" b="1" dirty="0" smtClean="0">
                <a:latin typeface="Monotype Corsiva" pitchFamily="66" charset="0"/>
              </a:rPr>
              <a:t>Treatment :</a:t>
            </a:r>
          </a:p>
          <a:p>
            <a:pPr>
              <a:lnSpc>
                <a:spcPct val="90000"/>
              </a:lnSpc>
              <a:defRPr/>
            </a:pPr>
            <a:endParaRPr lang="en-US" sz="2800" b="1" dirty="0" smtClean="0">
              <a:latin typeface="Monotype Corsiva" pitchFamily="66" charset="0"/>
            </a:endParaRPr>
          </a:p>
          <a:p>
            <a:pPr>
              <a:lnSpc>
                <a:spcPct val="90000"/>
              </a:lnSpc>
              <a:defRPr/>
            </a:pPr>
            <a:r>
              <a:rPr lang="en-US" sz="2800" dirty="0" smtClean="0"/>
              <a:t>Acute infections secondary to stasis should be treated with antibiotics,</a:t>
            </a:r>
            <a:r>
              <a:rPr lang="en-US" sz="2800" dirty="0" smtClean="0">
                <a:solidFill>
                  <a:srgbClr val="009900"/>
                </a:solidFill>
              </a:rPr>
              <a:t> </a:t>
            </a:r>
            <a:r>
              <a:rPr lang="en-US" sz="2800" dirty="0" smtClean="0"/>
              <a:t>analgesics,  and antipyretics .</a:t>
            </a:r>
          </a:p>
          <a:p>
            <a:pPr>
              <a:lnSpc>
                <a:spcPct val="90000"/>
              </a:lnSpc>
              <a:defRPr/>
            </a:pPr>
            <a:endParaRPr lang="en-US" sz="2800" dirty="0" smtClean="0"/>
          </a:p>
          <a:p>
            <a:pPr>
              <a:lnSpc>
                <a:spcPct val="90000"/>
              </a:lnSpc>
              <a:defRPr/>
            </a:pPr>
            <a:r>
              <a:rPr lang="en-US" sz="2800" dirty="0" smtClean="0"/>
              <a:t>Some stones can be removed manually.</a:t>
            </a:r>
          </a:p>
          <a:p>
            <a:pPr>
              <a:lnSpc>
                <a:spcPct val="90000"/>
              </a:lnSpc>
              <a:defRPr/>
            </a:pPr>
            <a:endParaRPr lang="en-US" sz="2800" dirty="0" smtClean="0"/>
          </a:p>
          <a:p>
            <a:pPr>
              <a:lnSpc>
                <a:spcPct val="90000"/>
              </a:lnSpc>
              <a:defRPr/>
            </a:pPr>
            <a:r>
              <a:rPr lang="en-US" sz="2800" dirty="0" smtClean="0"/>
              <a:t>Deeper stones require surgery.</a:t>
            </a:r>
          </a:p>
          <a:p>
            <a:pPr>
              <a:lnSpc>
                <a:spcPct val="90000"/>
              </a:lnSpc>
              <a:defRPr/>
            </a:pPr>
            <a:endParaRPr lang="en-US" sz="2800" dirty="0" smtClean="0"/>
          </a:p>
          <a:p>
            <a:pPr>
              <a:lnSpc>
                <a:spcPct val="90000"/>
              </a:lnSpc>
              <a:defRPr/>
            </a:pPr>
            <a:r>
              <a:rPr lang="en-US" sz="2800" dirty="0" smtClean="0"/>
              <a:t>Lithotripsy as been used as a non-invasive method of disintegrating </a:t>
            </a:r>
            <a:r>
              <a:rPr lang="en-US" sz="2800" dirty="0" err="1" smtClean="0"/>
              <a:t>sialoliths</a:t>
            </a:r>
            <a:r>
              <a:rPr lang="en-US" sz="2800" dirty="0" smtClean="0"/>
              <a:t>.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lstStyle/>
          <a:p>
            <a:r>
              <a:rPr lang="en-US" dirty="0" smtClean="0"/>
              <a:t>Stones at or near the orifices of the duct  can be removed by milking the gland</a:t>
            </a:r>
          </a:p>
          <a:p>
            <a:r>
              <a:rPr lang="en-US" dirty="0" smtClean="0"/>
              <a:t>Location with in the duct determines  the type of surgery required for removal of the stones, if the stone is present in the intra glandular portion of the duct entire portion of the gland should be excised</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a:buNone/>
            </a:pPr>
            <a:endParaRPr lang="en-US" dirty="0" smtClean="0"/>
          </a:p>
          <a:p>
            <a:r>
              <a:rPr lang="en-US" dirty="0" smtClean="0"/>
              <a:t> Recurrent</a:t>
            </a:r>
            <a:r>
              <a:rPr lang="en-US" baseline="30000" dirty="0" smtClean="0"/>
              <a:t> </a:t>
            </a:r>
            <a:r>
              <a:rPr lang="en-US" dirty="0" smtClean="0"/>
              <a:t>post obstructive </a:t>
            </a:r>
            <a:r>
              <a:rPr lang="en-US" dirty="0" err="1" smtClean="0"/>
              <a:t>sialadenitis</a:t>
            </a:r>
            <a:r>
              <a:rPr lang="en-US" dirty="0" smtClean="0"/>
              <a:t> after failed intra oral stone extraction</a:t>
            </a:r>
            <a:r>
              <a:rPr lang="en-US" baseline="30000" dirty="0" smtClean="0"/>
              <a:t> </a:t>
            </a:r>
            <a:r>
              <a:rPr lang="en-US" dirty="0" smtClean="0"/>
              <a:t>usually is treated with </a:t>
            </a:r>
            <a:r>
              <a:rPr lang="en-US" dirty="0" err="1" smtClean="0"/>
              <a:t>sialadenectomy</a:t>
            </a:r>
            <a:r>
              <a:rPr lang="en-US" dirty="0" smtClean="0"/>
              <a:t> .</a:t>
            </a:r>
          </a:p>
          <a:p>
            <a:endParaRPr lang="en-US" dirty="0" smtClean="0"/>
          </a:p>
          <a:p>
            <a:r>
              <a:rPr lang="en-US" dirty="0" smtClean="0"/>
              <a:t>Several</a:t>
            </a:r>
            <a:r>
              <a:rPr lang="en-US" baseline="30000" dirty="0" smtClean="0"/>
              <a:t> </a:t>
            </a:r>
            <a:r>
              <a:rPr lang="en-US" dirty="0" smtClean="0"/>
              <a:t>new techniques have recently become available to treat </a:t>
            </a:r>
            <a:r>
              <a:rPr lang="en-US" dirty="0" err="1" smtClean="0"/>
              <a:t>sialolithiasis</a:t>
            </a:r>
            <a:r>
              <a:rPr lang="en-US" baseline="30000" dirty="0" smtClean="0"/>
              <a:t> </a:t>
            </a:r>
            <a:r>
              <a:rPr lang="en-US" dirty="0" smtClean="0"/>
              <a:t>and salivary duct </a:t>
            </a:r>
            <a:r>
              <a:rPr lang="en-US" dirty="0" err="1" smtClean="0"/>
              <a:t>stenosis</a:t>
            </a:r>
            <a:r>
              <a:rPr lang="en-US" dirty="0" smtClean="0"/>
              <a:t> by way of an </a:t>
            </a:r>
            <a:r>
              <a:rPr lang="en-US" dirty="0" err="1" smtClean="0"/>
              <a:t>intraluminal</a:t>
            </a:r>
            <a:r>
              <a:rPr lang="en-US" dirty="0" smtClean="0"/>
              <a:t> approach</a:t>
            </a:r>
            <a:r>
              <a:rPr lang="en-US" baseline="30000" dirty="0" smtClean="0"/>
              <a:t> </a:t>
            </a:r>
            <a:r>
              <a:rPr lang="en-US" dirty="0" smtClean="0"/>
              <a:t>and include extra corporal </a:t>
            </a:r>
            <a:r>
              <a:rPr lang="en-US" dirty="0" err="1" smtClean="0"/>
              <a:t>sialolithotripsy</a:t>
            </a:r>
            <a:r>
              <a:rPr lang="en-US" dirty="0" smtClean="0"/>
              <a:t>, endoscopic stone</a:t>
            </a:r>
            <a:r>
              <a:rPr lang="en-US" baseline="30000" dirty="0" smtClean="0"/>
              <a:t> </a:t>
            </a:r>
            <a:r>
              <a:rPr lang="en-US" dirty="0" smtClean="0"/>
              <a:t>removal, lithotripsy, and </a:t>
            </a:r>
            <a:r>
              <a:rPr lang="en-US" dirty="0" err="1" smtClean="0"/>
              <a:t>endoluminal</a:t>
            </a:r>
            <a:r>
              <a:rPr lang="en-US" dirty="0" smtClean="0"/>
              <a:t> balloon dilatation.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solidFill>
                  <a:schemeClr val="tx1"/>
                </a:solidFill>
                <a:latin typeface="Comic Sans MS" pitchFamily="66" charset="0"/>
              </a:rPr>
              <a:t>MUCOCELE</a:t>
            </a:r>
            <a:endParaRPr lang="en-US" sz="3600" dirty="0">
              <a:solidFill>
                <a:schemeClr val="tx1"/>
              </a:solidFill>
            </a:endParaRPr>
          </a:p>
        </p:txBody>
      </p:sp>
      <p:sp>
        <p:nvSpPr>
          <p:cNvPr id="3" name="Content Placeholder 2"/>
          <p:cNvSpPr>
            <a:spLocks noGrp="1"/>
          </p:cNvSpPr>
          <p:nvPr>
            <p:ph sz="quarter" idx="1"/>
          </p:nvPr>
        </p:nvSpPr>
        <p:spPr>
          <a:xfrm>
            <a:off x="457200" y="1447800"/>
            <a:ext cx="8229600" cy="4876800"/>
          </a:xfrm>
        </p:spPr>
        <p:txBody>
          <a:bodyPr>
            <a:normAutofit/>
          </a:bodyPr>
          <a:lstStyle/>
          <a:p>
            <a:pPr>
              <a:lnSpc>
                <a:spcPct val="90000"/>
              </a:lnSpc>
            </a:pPr>
            <a:r>
              <a:rPr lang="en-US" sz="2800" dirty="0" err="1" smtClean="0"/>
              <a:t>Mucocele</a:t>
            </a:r>
            <a:r>
              <a:rPr lang="en-US" sz="2800" dirty="0" smtClean="0"/>
              <a:t> is a common lesion of the oral mucosa the results from the rupture of  salivary gland duct and spillage of </a:t>
            </a:r>
            <a:r>
              <a:rPr lang="en-US" sz="2800" dirty="0" err="1" smtClean="0"/>
              <a:t>mucin</a:t>
            </a:r>
            <a:r>
              <a:rPr lang="en-US" sz="2800" dirty="0" smtClean="0"/>
              <a:t> in to the surrounding soft tissue.</a:t>
            </a:r>
          </a:p>
          <a:p>
            <a:pPr>
              <a:lnSpc>
                <a:spcPct val="90000"/>
              </a:lnSpc>
              <a:buNone/>
            </a:pPr>
            <a:endParaRPr lang="en-US" sz="2800" dirty="0" smtClean="0"/>
          </a:p>
          <a:p>
            <a:pPr>
              <a:lnSpc>
                <a:spcPct val="90000"/>
              </a:lnSpc>
            </a:pPr>
            <a:r>
              <a:rPr lang="en-US" sz="2800" dirty="0" err="1" smtClean="0"/>
              <a:t>Mucocele</a:t>
            </a:r>
            <a:r>
              <a:rPr lang="en-US" sz="2800" dirty="0" smtClean="0"/>
              <a:t> is not a true cyst because it lacks the epithelial lining.</a:t>
            </a:r>
          </a:p>
          <a:p>
            <a:pPr>
              <a:lnSpc>
                <a:spcPct val="90000"/>
              </a:lnSpc>
              <a:buNone/>
            </a:pPr>
            <a:endParaRPr lang="en-US" sz="2800" dirty="0" smtClean="0"/>
          </a:p>
          <a:p>
            <a:pPr>
              <a:defRPr/>
            </a:pPr>
            <a:r>
              <a:rPr lang="en-US" sz="2800" dirty="0" smtClean="0"/>
              <a:t>Swelling caused by the pooling of saliva at the site of minor salivary gland duct.</a:t>
            </a:r>
          </a:p>
          <a:p>
            <a:pPr>
              <a:defRPr/>
            </a:pPr>
            <a:endParaRPr lang="en-US" sz="2800"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lstStyle/>
          <a:p>
            <a:pPr>
              <a:buNone/>
              <a:defRPr/>
            </a:pPr>
            <a:r>
              <a:rPr lang="en-US" sz="2400" b="1" dirty="0" err="1" smtClean="0"/>
              <a:t>Mucoceles</a:t>
            </a:r>
            <a:r>
              <a:rPr lang="en-US" sz="2400" b="1" dirty="0" smtClean="0"/>
              <a:t> can be divided into:</a:t>
            </a:r>
          </a:p>
          <a:p>
            <a:pPr>
              <a:buFontTx/>
              <a:buChar char="•"/>
              <a:defRPr/>
            </a:pPr>
            <a:r>
              <a:rPr lang="en-US" sz="2400" b="1" dirty="0" smtClean="0"/>
              <a:t>Mucus </a:t>
            </a:r>
            <a:r>
              <a:rPr lang="en-US" sz="2400" b="1" dirty="0" err="1" smtClean="0"/>
              <a:t>extravasation</a:t>
            </a:r>
            <a:r>
              <a:rPr lang="en-US" sz="2400" b="1" dirty="0" smtClean="0"/>
              <a:t> type</a:t>
            </a:r>
            <a:r>
              <a:rPr lang="en-US" sz="2400" dirty="0" smtClean="0"/>
              <a:t> – </a:t>
            </a:r>
            <a:r>
              <a:rPr lang="en-US" sz="2400" dirty="0" err="1" smtClean="0"/>
              <a:t>Lacrimation</a:t>
            </a:r>
            <a:r>
              <a:rPr lang="en-US" sz="2400" dirty="0" smtClean="0"/>
              <a:t> of minor salivary gland duct by trauma, saliva leaks into the </a:t>
            </a:r>
            <a:r>
              <a:rPr lang="en-US" sz="2400" dirty="0" err="1" smtClean="0"/>
              <a:t>submucosal</a:t>
            </a:r>
            <a:r>
              <a:rPr lang="en-US" sz="2400" dirty="0" smtClean="0"/>
              <a:t> tissues causing pooling of mucus.</a:t>
            </a:r>
          </a:p>
          <a:p>
            <a:pPr>
              <a:buFontTx/>
              <a:buChar char="•"/>
              <a:defRPr/>
            </a:pPr>
            <a:endParaRPr lang="en-US" sz="2400" dirty="0" smtClean="0"/>
          </a:p>
          <a:p>
            <a:pPr>
              <a:buFontTx/>
              <a:buChar char="•"/>
              <a:defRPr/>
            </a:pPr>
            <a:r>
              <a:rPr lang="en-US" sz="2400" b="1" dirty="0" smtClean="0"/>
              <a:t>Mucus  retention type</a:t>
            </a:r>
            <a:r>
              <a:rPr lang="en-US" sz="2400" dirty="0" smtClean="0"/>
              <a:t> – Caused by obstruction of a minor salivary gland duct which causes back up of saliva. This continual pressure dilates the duct &amp; forms a cyst like lesion.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lnSpcReduction="10000"/>
          </a:bodyPr>
          <a:lstStyle/>
          <a:p>
            <a:pPr>
              <a:lnSpc>
                <a:spcPct val="80000"/>
              </a:lnSpc>
              <a:buNone/>
              <a:defRPr/>
            </a:pPr>
            <a:r>
              <a:rPr lang="en-US" sz="3200" b="1" dirty="0" smtClean="0"/>
              <a:t>Clinical features :</a:t>
            </a:r>
          </a:p>
          <a:p>
            <a:pPr>
              <a:lnSpc>
                <a:spcPct val="80000"/>
              </a:lnSpc>
              <a:buNone/>
              <a:defRPr/>
            </a:pPr>
            <a:endParaRPr lang="en-US" sz="2800" b="1" dirty="0" smtClean="0"/>
          </a:p>
          <a:p>
            <a:pPr>
              <a:lnSpc>
                <a:spcPct val="80000"/>
              </a:lnSpc>
              <a:defRPr/>
            </a:pPr>
            <a:r>
              <a:rPr lang="en-US" sz="2800" dirty="0" smtClean="0"/>
              <a:t>Majority occurs on lower lip but it may present on floor of the mouth, tongue &amp; palate.</a:t>
            </a:r>
          </a:p>
          <a:p>
            <a:pPr>
              <a:lnSpc>
                <a:spcPct val="80000"/>
              </a:lnSpc>
              <a:defRPr/>
            </a:pPr>
            <a:endParaRPr lang="en-US" sz="2800" dirty="0" smtClean="0"/>
          </a:p>
          <a:p>
            <a:pPr>
              <a:lnSpc>
                <a:spcPct val="80000"/>
              </a:lnSpc>
              <a:defRPr/>
            </a:pPr>
            <a:r>
              <a:rPr lang="en-US" sz="2800" dirty="0" smtClean="0"/>
              <a:t>Mucus </a:t>
            </a:r>
            <a:r>
              <a:rPr lang="en-US" sz="2800" dirty="0" err="1" smtClean="0"/>
              <a:t>extravasation</a:t>
            </a:r>
            <a:r>
              <a:rPr lang="en-US" sz="2800" dirty="0" smtClean="0"/>
              <a:t> type : Common on lip</a:t>
            </a:r>
          </a:p>
          <a:p>
            <a:pPr>
              <a:lnSpc>
                <a:spcPct val="80000"/>
              </a:lnSpc>
              <a:defRPr/>
            </a:pPr>
            <a:r>
              <a:rPr lang="en-US" sz="2800" dirty="0" smtClean="0"/>
              <a:t>Mucus  retention type : Common in floor of the mouth &amp; palate.</a:t>
            </a:r>
          </a:p>
          <a:p>
            <a:pPr>
              <a:lnSpc>
                <a:spcPct val="80000"/>
              </a:lnSpc>
              <a:defRPr/>
            </a:pPr>
            <a:endParaRPr lang="en-US" sz="2800" dirty="0" smtClean="0"/>
          </a:p>
          <a:p>
            <a:pPr>
              <a:lnSpc>
                <a:spcPct val="80000"/>
              </a:lnSpc>
              <a:defRPr/>
            </a:pPr>
            <a:r>
              <a:rPr lang="en-US" sz="2800" dirty="0" smtClean="0"/>
              <a:t>Usually they are asymptomatic.( small lesions sometimes confused with </a:t>
            </a:r>
            <a:r>
              <a:rPr lang="en-US" sz="2800" dirty="0" err="1" smtClean="0"/>
              <a:t>vesiculobullous</a:t>
            </a:r>
            <a:r>
              <a:rPr lang="en-US" sz="2800" dirty="0" smtClean="0"/>
              <a:t> lesions )</a:t>
            </a:r>
          </a:p>
          <a:p>
            <a:pPr>
              <a:lnSpc>
                <a:spcPct val="80000"/>
              </a:lnSpc>
              <a:defRPr/>
            </a:pPr>
            <a:endParaRPr lang="en-US" sz="2800" dirty="0" smtClean="0"/>
          </a:p>
          <a:p>
            <a:pPr>
              <a:lnSpc>
                <a:spcPct val="80000"/>
              </a:lnSpc>
              <a:defRPr/>
            </a:pPr>
            <a:r>
              <a:rPr lang="en-US" sz="2800" dirty="0" smtClean="0"/>
              <a:t>Superficial lesions appears as thin walled, bluish lesions that rupture easily; they resemble </a:t>
            </a:r>
            <a:r>
              <a:rPr lang="en-US" sz="2800" dirty="0" err="1" smtClean="0"/>
              <a:t>bullae</a:t>
            </a:r>
            <a:r>
              <a:rPr lang="en-US" sz="2800" dirty="0" smtClean="0"/>
              <a:t>.</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Mucocele</a:t>
            </a:r>
            <a:endParaRPr lang="en-US" sz="3600" dirty="0"/>
          </a:p>
        </p:txBody>
      </p:sp>
      <p:pic>
        <p:nvPicPr>
          <p:cNvPr id="4" name="Picture 4" descr="100_8857"/>
          <p:cNvPicPr>
            <a:picLocks noGrp="1" noChangeAspect="1" noChangeArrowheads="1"/>
          </p:cNvPicPr>
          <p:nvPr>
            <p:ph sz="quarter" idx="1"/>
          </p:nvPr>
        </p:nvPicPr>
        <p:blipFill>
          <a:blip r:embed="rId2" cstate="print"/>
          <a:srcRect/>
          <a:stretch>
            <a:fillRect/>
          </a:stretch>
        </p:blipFill>
        <p:spPr bwMode="auto">
          <a:xfrm>
            <a:off x="1066800" y="2493804"/>
            <a:ext cx="2558935" cy="2646232"/>
          </a:xfrm>
          <a:prstGeom prst="rect">
            <a:avLst/>
          </a:prstGeom>
          <a:noFill/>
          <a:ln w="19050">
            <a:solidFill>
              <a:schemeClr val="tx1"/>
            </a:solidFill>
            <a:miter lim="800000"/>
            <a:headEnd/>
            <a:tailEnd/>
          </a:ln>
        </p:spPr>
      </p:pic>
      <p:pic>
        <p:nvPicPr>
          <p:cNvPr id="5" name="Picture 6" descr="100_8858"/>
          <p:cNvPicPr>
            <a:picLocks noChangeAspect="1" noChangeArrowheads="1"/>
          </p:cNvPicPr>
          <p:nvPr/>
        </p:nvPicPr>
        <p:blipFill>
          <a:blip r:embed="rId3" cstate="print"/>
          <a:srcRect/>
          <a:stretch>
            <a:fillRect/>
          </a:stretch>
        </p:blipFill>
        <p:spPr bwMode="auto">
          <a:xfrm>
            <a:off x="5105400" y="2514600"/>
            <a:ext cx="2975049" cy="2505075"/>
          </a:xfrm>
          <a:prstGeom prst="rect">
            <a:avLst/>
          </a:prstGeom>
          <a:noFill/>
          <a:ln w="9525">
            <a:solidFill>
              <a:schemeClr val="tx1"/>
            </a:solidFill>
            <a:miter lim="800000"/>
            <a:headEnd/>
            <a:tailEnd/>
          </a:ln>
        </p:spPr>
      </p:pic>
      <p:cxnSp>
        <p:nvCxnSpPr>
          <p:cNvPr id="7" name="Straight Arrow Connector 6"/>
          <p:cNvCxnSpPr/>
          <p:nvPr/>
        </p:nvCxnSpPr>
        <p:spPr>
          <a:xfrm>
            <a:off x="685800" y="37338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6800" y="2590800"/>
            <a:ext cx="1371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304800" y="990600"/>
            <a:ext cx="8382000" cy="5334000"/>
          </a:xfrm>
        </p:spPr>
        <p:txBody>
          <a:bodyPr>
            <a:normAutofit/>
          </a:bodyPr>
          <a:lstStyle/>
          <a:p>
            <a:pPr>
              <a:lnSpc>
                <a:spcPct val="90000"/>
              </a:lnSpc>
              <a:defRPr/>
            </a:pPr>
            <a:r>
              <a:rPr lang="en-US" sz="2800" dirty="0" smtClean="0"/>
              <a:t>They range from 3-4 mm to more than 1 </a:t>
            </a:r>
            <a:r>
              <a:rPr lang="en-US" sz="2800" dirty="0" err="1" smtClean="0"/>
              <a:t>cms</a:t>
            </a:r>
            <a:r>
              <a:rPr lang="en-US" sz="2800" dirty="0" smtClean="0"/>
              <a:t> in diameter.</a:t>
            </a:r>
          </a:p>
          <a:p>
            <a:pPr>
              <a:lnSpc>
                <a:spcPct val="90000"/>
              </a:lnSpc>
              <a:defRPr/>
            </a:pPr>
            <a:endParaRPr lang="en-US" sz="2800" dirty="0" smtClean="0"/>
          </a:p>
          <a:p>
            <a:pPr>
              <a:lnSpc>
                <a:spcPct val="90000"/>
              </a:lnSpc>
              <a:defRPr/>
            </a:pPr>
            <a:r>
              <a:rPr lang="en-US" sz="2800" dirty="0" smtClean="0"/>
              <a:t>Deeper lesion swellings covered by normal appearing mucosa.</a:t>
            </a:r>
          </a:p>
          <a:p>
            <a:pPr>
              <a:lnSpc>
                <a:spcPct val="90000"/>
              </a:lnSpc>
              <a:defRPr/>
            </a:pPr>
            <a:endParaRPr lang="en-US" sz="2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defRPr/>
            </a:pPr>
            <a:r>
              <a:rPr lang="en-US" sz="2800" dirty="0" smtClean="0"/>
              <a:t>Flow of saliva is continuous in major salivary glands and intermittent flow in minor salivary glands.</a:t>
            </a:r>
          </a:p>
          <a:p>
            <a:pPr>
              <a:defRPr/>
            </a:pPr>
            <a:endParaRPr lang="en-US" sz="2800" dirty="0" smtClean="0"/>
          </a:p>
          <a:p>
            <a:pPr>
              <a:defRPr/>
            </a:pPr>
            <a:r>
              <a:rPr lang="en-US" sz="2800" dirty="0" smtClean="0"/>
              <a:t>Major &amp; minor salivary glands are derived from </a:t>
            </a:r>
            <a:r>
              <a:rPr lang="en-US" sz="2800" dirty="0" err="1" smtClean="0"/>
              <a:t>stomodeal</a:t>
            </a:r>
            <a:r>
              <a:rPr lang="en-US" sz="2800" dirty="0" smtClean="0"/>
              <a:t> ectoderm.</a:t>
            </a:r>
          </a:p>
          <a:p>
            <a:pPr>
              <a:defRPr/>
            </a:pPr>
            <a:endParaRPr lang="en-US" sz="2800" dirty="0" smtClean="0"/>
          </a:p>
          <a:p>
            <a:pPr>
              <a:defRPr/>
            </a:pPr>
            <a:r>
              <a:rPr lang="en-US" sz="2800" dirty="0" smtClean="0"/>
              <a:t>These glands appear at 6</a:t>
            </a:r>
            <a:r>
              <a:rPr lang="en-US" sz="2800" baseline="30000" dirty="0" smtClean="0"/>
              <a:t>th</a:t>
            </a:r>
            <a:r>
              <a:rPr lang="en-US" sz="2800" dirty="0" smtClean="0"/>
              <a:t> &amp; 7</a:t>
            </a:r>
            <a:r>
              <a:rPr lang="en-US" sz="2800" baseline="30000" dirty="0" smtClean="0"/>
              <a:t>th</a:t>
            </a:r>
            <a:r>
              <a:rPr lang="en-US" sz="2800" dirty="0" smtClean="0"/>
              <a:t> week of embryo</a:t>
            </a:r>
            <a:r>
              <a:rPr lang="en-US" sz="2800" dirty="0" smtClean="0">
                <a:solidFill>
                  <a:srgbClr val="FFFF00"/>
                </a:solidFill>
              </a:rPr>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nSpc>
                <a:spcPct val="90000"/>
              </a:lnSpc>
              <a:defRPr/>
            </a:pPr>
            <a:r>
              <a:rPr lang="en-US" sz="2400" dirty="0" smtClean="0"/>
              <a:t>A special type of </a:t>
            </a:r>
            <a:r>
              <a:rPr lang="en-US" sz="2400" dirty="0" err="1" smtClean="0"/>
              <a:t>mucocele</a:t>
            </a:r>
            <a:r>
              <a:rPr lang="en-US" sz="2400" dirty="0" smtClean="0"/>
              <a:t> is the RANULA  which occurs on floor of the mouth from trauma of a sublingual &amp; submandibular gland duct.</a:t>
            </a:r>
          </a:p>
          <a:p>
            <a:pPr>
              <a:lnSpc>
                <a:spcPct val="90000"/>
              </a:lnSpc>
              <a:defRPr/>
            </a:pPr>
            <a:endParaRPr lang="en-US" sz="2400" dirty="0" smtClean="0"/>
          </a:p>
          <a:p>
            <a:pPr>
              <a:lnSpc>
                <a:spcPct val="90000"/>
              </a:lnSpc>
              <a:defRPr/>
            </a:pPr>
            <a:r>
              <a:rPr lang="en-US" sz="2400" dirty="0" smtClean="0"/>
              <a:t>They resemble to the belly of a </a:t>
            </a:r>
          </a:p>
          <a:p>
            <a:pPr>
              <a:lnSpc>
                <a:spcPct val="90000"/>
              </a:lnSpc>
              <a:buNone/>
              <a:defRPr/>
            </a:pPr>
            <a:r>
              <a:rPr lang="en-US" sz="2400" dirty="0" smtClean="0"/>
              <a:t>      frog ( named after ).</a:t>
            </a:r>
          </a:p>
          <a:p>
            <a:pPr>
              <a:lnSpc>
                <a:spcPct val="90000"/>
              </a:lnSpc>
              <a:defRPr/>
            </a:pPr>
            <a:endParaRPr lang="en-US" sz="2400" dirty="0" smtClean="0"/>
          </a:p>
          <a:p>
            <a:pPr>
              <a:lnSpc>
                <a:spcPct val="90000"/>
              </a:lnSpc>
              <a:defRPr/>
            </a:pPr>
            <a:r>
              <a:rPr lang="en-US" sz="2400" dirty="0" smtClean="0"/>
              <a:t>They are soft &amp; freely movable.</a:t>
            </a:r>
          </a:p>
          <a:p>
            <a:endParaRPr lang="en-US" dirty="0"/>
          </a:p>
        </p:txBody>
      </p:sp>
      <p:pic>
        <p:nvPicPr>
          <p:cNvPr id="4" name="Picture 6" descr="100_8879"/>
          <p:cNvPicPr>
            <a:picLocks noChangeAspect="1" noChangeArrowheads="1"/>
          </p:cNvPicPr>
          <p:nvPr/>
        </p:nvPicPr>
        <p:blipFill>
          <a:blip r:embed="rId2" cstate="print">
            <a:lum bright="18000"/>
          </a:blip>
          <a:srcRect l="9116" t="15411" r="9914" b="11229"/>
          <a:stretch>
            <a:fillRect/>
          </a:stretch>
        </p:blipFill>
        <p:spPr bwMode="auto">
          <a:xfrm>
            <a:off x="5943600" y="3886200"/>
            <a:ext cx="2914684" cy="2286000"/>
          </a:xfrm>
          <a:prstGeom prst="rect">
            <a:avLst/>
          </a:prstGeom>
          <a:noFill/>
          <a:ln w="19050">
            <a:solidFill>
              <a:schemeClr val="tx2"/>
            </a:solid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sz="quarter" idx="1"/>
          </p:nvPr>
        </p:nvSpPr>
        <p:spPr>
          <a:xfrm>
            <a:off x="381000" y="1295400"/>
            <a:ext cx="8763000" cy="5181600"/>
          </a:xfrm>
        </p:spPr>
        <p:txBody>
          <a:bodyPr>
            <a:normAutofit fontScale="92500" lnSpcReduction="10000"/>
          </a:bodyPr>
          <a:lstStyle/>
          <a:p>
            <a:pPr eaLnBrk="1" hangingPunct="1"/>
            <a:r>
              <a:rPr lang="en-US" dirty="0" smtClean="0"/>
              <a:t>The </a:t>
            </a:r>
            <a:r>
              <a:rPr lang="en-US" dirty="0" err="1" smtClean="0"/>
              <a:t>ranulas</a:t>
            </a:r>
            <a:r>
              <a:rPr lang="en-US" dirty="0" smtClean="0"/>
              <a:t> appear as  blue dome shaped swellings in the floor of the mouth</a:t>
            </a:r>
          </a:p>
          <a:p>
            <a:pPr eaLnBrk="1" hangingPunct="1"/>
            <a:r>
              <a:rPr lang="en-US" dirty="0" smtClean="0"/>
              <a:t>Deeper portions may be normal, </a:t>
            </a:r>
            <a:r>
              <a:rPr lang="en-US" dirty="0" err="1" smtClean="0"/>
              <a:t>ranula</a:t>
            </a:r>
            <a:r>
              <a:rPr lang="en-US" dirty="0" smtClean="0"/>
              <a:t> tend to be larger than </a:t>
            </a:r>
            <a:r>
              <a:rPr lang="en-US" dirty="0" err="1" smtClean="0"/>
              <a:t>mucocele</a:t>
            </a:r>
            <a:r>
              <a:rPr lang="en-US" dirty="0" smtClean="0"/>
              <a:t> </a:t>
            </a:r>
          </a:p>
          <a:p>
            <a:pPr eaLnBrk="1" hangingPunct="1"/>
            <a:r>
              <a:rPr lang="en-US" dirty="0" smtClean="0"/>
              <a:t>They can develop in to larger masses that are many centimeters in diameter, fill in the floor of the mouth and elevate the tongue.</a:t>
            </a:r>
          </a:p>
          <a:p>
            <a:pPr eaLnBrk="1" hangingPunct="1"/>
            <a:r>
              <a:rPr lang="en-US" dirty="0" smtClean="0"/>
              <a:t>Plunging </a:t>
            </a:r>
            <a:r>
              <a:rPr lang="en-US" dirty="0" err="1" smtClean="0"/>
              <a:t>ranula</a:t>
            </a:r>
            <a:r>
              <a:rPr lang="en-US" dirty="0" smtClean="0"/>
              <a:t> occurs when the spilled </a:t>
            </a:r>
            <a:r>
              <a:rPr lang="en-US" dirty="0" err="1" smtClean="0"/>
              <a:t>mucin</a:t>
            </a:r>
            <a:r>
              <a:rPr lang="en-US" dirty="0" smtClean="0"/>
              <a:t> dissects through the </a:t>
            </a:r>
            <a:r>
              <a:rPr lang="en-US" dirty="0" err="1" smtClean="0"/>
              <a:t>mylohyoid</a:t>
            </a:r>
            <a:r>
              <a:rPr lang="en-US" dirty="0" smtClean="0"/>
              <a:t> muscle and producing swelling with in the neck</a:t>
            </a:r>
          </a:p>
          <a:p>
            <a:pPr eaLnBrk="1" hangingPunct="1"/>
            <a:r>
              <a:rPr lang="en-US" dirty="0" smtClean="0"/>
              <a:t>Tail sign is the classical feature and </a:t>
            </a:r>
            <a:r>
              <a:rPr lang="en-US" dirty="0" err="1" smtClean="0"/>
              <a:t>pathognonic</a:t>
            </a:r>
            <a:r>
              <a:rPr lang="en-US" dirty="0" smtClean="0"/>
              <a:t> feature of plunging </a:t>
            </a:r>
            <a:r>
              <a:rPr lang="en-US" dirty="0" err="1" smtClean="0"/>
              <a:t>ranula</a:t>
            </a:r>
            <a:r>
              <a:rPr lang="en-US" dirty="0" smtClean="0"/>
              <a:t> in CT it shows small longitudinal tail like extension of pseudo cyst.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defRPr/>
            </a:pPr>
            <a:r>
              <a:rPr lang="en-US" b="1" dirty="0" smtClean="0">
                <a:latin typeface="Monotype Corsiva" pitchFamily="66" charset="0"/>
              </a:rPr>
              <a:t>Treatment :</a:t>
            </a:r>
          </a:p>
          <a:p>
            <a:pPr>
              <a:buNone/>
              <a:defRPr/>
            </a:pPr>
            <a:endParaRPr lang="en-US" b="1" dirty="0" smtClean="0">
              <a:latin typeface="Monotype Corsiva" pitchFamily="66" charset="0"/>
            </a:endParaRPr>
          </a:p>
          <a:p>
            <a:pPr>
              <a:defRPr/>
            </a:pPr>
            <a:r>
              <a:rPr lang="en-US" sz="2800" dirty="0" smtClean="0"/>
              <a:t>Surgical removal of the lesions</a:t>
            </a:r>
          </a:p>
          <a:p>
            <a:pPr>
              <a:defRPr/>
            </a:pPr>
            <a:endParaRPr lang="en-US" sz="2800" dirty="0" smtClean="0"/>
          </a:p>
          <a:p>
            <a:pPr>
              <a:defRPr/>
            </a:pPr>
            <a:r>
              <a:rPr lang="en-US" sz="2800" dirty="0" smtClean="0"/>
              <a:t>Large </a:t>
            </a:r>
            <a:r>
              <a:rPr lang="en-US" sz="2800" dirty="0" err="1" smtClean="0"/>
              <a:t>ranulas</a:t>
            </a:r>
            <a:r>
              <a:rPr lang="en-US" sz="2800" dirty="0" smtClean="0"/>
              <a:t> managed by </a:t>
            </a:r>
            <a:r>
              <a:rPr lang="en-US" sz="2800" dirty="0" err="1" smtClean="0"/>
              <a:t>marsupialisation</a:t>
            </a:r>
            <a:endParaRPr lang="en-US" sz="2800" dirty="0" smtClean="0"/>
          </a:p>
          <a:p>
            <a:pPr>
              <a:defRPr/>
            </a:pPr>
            <a:endParaRPr lang="en-US" sz="2800" dirty="0" smtClean="0"/>
          </a:p>
          <a:p>
            <a:pPr>
              <a:defRPr/>
            </a:pPr>
            <a:r>
              <a:rPr lang="en-US" sz="2800" dirty="0" err="1" smtClean="0"/>
              <a:t>Intralesional</a:t>
            </a:r>
            <a:r>
              <a:rPr lang="en-US" sz="2800" dirty="0" smtClean="0"/>
              <a:t> injection of corticosteroid solution.</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err="1" smtClean="0"/>
              <a:t>Sjogren’s</a:t>
            </a:r>
            <a:r>
              <a:rPr lang="en-US" sz="3600" dirty="0" smtClean="0"/>
              <a:t> syndrome</a:t>
            </a:r>
            <a:endParaRPr lang="en-US" sz="3600" dirty="0"/>
          </a:p>
        </p:txBody>
      </p:sp>
      <p:sp>
        <p:nvSpPr>
          <p:cNvPr id="3" name="Content Placeholder 2"/>
          <p:cNvSpPr>
            <a:spLocks noGrp="1"/>
          </p:cNvSpPr>
          <p:nvPr>
            <p:ph sz="quarter" idx="1"/>
          </p:nvPr>
        </p:nvSpPr>
        <p:spPr>
          <a:xfrm>
            <a:off x="457200" y="1524000"/>
            <a:ext cx="8229600" cy="4800600"/>
          </a:xfrm>
        </p:spPr>
        <p:txBody>
          <a:bodyPr>
            <a:normAutofit lnSpcReduction="10000"/>
          </a:bodyPr>
          <a:lstStyle/>
          <a:p>
            <a:r>
              <a:rPr lang="en-US" sz="2400" dirty="0" err="1" smtClean="0"/>
              <a:t>Sjogrens</a:t>
            </a:r>
            <a:r>
              <a:rPr lang="en-US" sz="2400" dirty="0" smtClean="0"/>
              <a:t> syndrome was first described by </a:t>
            </a:r>
            <a:r>
              <a:rPr lang="en-US" sz="2400" dirty="0" err="1" smtClean="0"/>
              <a:t>Henrick</a:t>
            </a:r>
            <a:r>
              <a:rPr lang="en-US" sz="2400" dirty="0" smtClean="0"/>
              <a:t> </a:t>
            </a:r>
            <a:r>
              <a:rPr lang="en-US" sz="2400" dirty="0" err="1" smtClean="0"/>
              <a:t>Sjogrens</a:t>
            </a:r>
            <a:r>
              <a:rPr lang="en-US" sz="2400" dirty="0" smtClean="0"/>
              <a:t> in year 1933.</a:t>
            </a:r>
          </a:p>
          <a:p>
            <a:endParaRPr lang="en-US" sz="2400" dirty="0" smtClean="0"/>
          </a:p>
          <a:p>
            <a:r>
              <a:rPr lang="en-US" sz="2400" dirty="0" smtClean="0"/>
              <a:t>In 1930, </a:t>
            </a:r>
            <a:r>
              <a:rPr lang="en-US" sz="2400" dirty="0" err="1" smtClean="0"/>
              <a:t>Sjögren</a:t>
            </a:r>
            <a:r>
              <a:rPr lang="en-US" sz="2400" dirty="0" smtClean="0"/>
              <a:t> observed his first cases of </a:t>
            </a:r>
            <a:r>
              <a:rPr lang="en-US" sz="2400" dirty="0" err="1" smtClean="0"/>
              <a:t>keratitis</a:t>
            </a:r>
            <a:r>
              <a:rPr lang="en-US" sz="2400" dirty="0" smtClean="0"/>
              <a:t> </a:t>
            </a:r>
            <a:r>
              <a:rPr lang="en-US" sz="2400" dirty="0" err="1" smtClean="0"/>
              <a:t>sicca</a:t>
            </a:r>
            <a:r>
              <a:rPr lang="en-US" sz="2400" dirty="0" smtClean="0"/>
              <a:t> and began a systematic study of the disease that lasted more than 20 years. In his landmark publication, he named the disorder </a:t>
            </a:r>
            <a:r>
              <a:rPr lang="en-US" sz="2400" dirty="0" err="1" smtClean="0"/>
              <a:t>keratoconjunctivitis</a:t>
            </a:r>
            <a:r>
              <a:rPr lang="en-US" sz="2400" dirty="0" smtClean="0"/>
              <a:t> </a:t>
            </a:r>
            <a:r>
              <a:rPr lang="en-US" sz="2400" dirty="0" err="1" smtClean="0"/>
              <a:t>sicca</a:t>
            </a:r>
            <a:r>
              <a:rPr lang="en-US" sz="2400" dirty="0" smtClean="0"/>
              <a:t>. </a:t>
            </a:r>
            <a:r>
              <a:rPr lang="en-US" sz="2400" dirty="0" err="1" smtClean="0"/>
              <a:t>Sjögren</a:t>
            </a:r>
            <a:r>
              <a:rPr lang="en-US" sz="2400" dirty="0" smtClean="0"/>
              <a:t> published so extensively that by 1936, the entity was referred to as </a:t>
            </a:r>
            <a:r>
              <a:rPr lang="en-US" sz="2400" dirty="0" err="1" smtClean="0"/>
              <a:t>Sjögren</a:t>
            </a:r>
            <a:r>
              <a:rPr lang="en-US" sz="2400" dirty="0" smtClean="0"/>
              <a:t> syndrome. </a:t>
            </a:r>
          </a:p>
          <a:p>
            <a:endParaRPr lang="en-US" sz="2400" dirty="0" smtClean="0"/>
          </a:p>
          <a:p>
            <a:r>
              <a:rPr lang="en-US" sz="2400" dirty="0" smtClean="0"/>
              <a:t>It is a chronic auto immune disease characterized by symptoms of ocular and oral dryness and lymphocytic infiltration and destruction of the exocrine gland .</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229600" cy="4953000"/>
          </a:xfrm>
        </p:spPr>
        <p:txBody>
          <a:bodyPr>
            <a:normAutofit/>
          </a:bodyPr>
          <a:lstStyle/>
          <a:p>
            <a:r>
              <a:rPr lang="en-US" sz="2400" dirty="0" smtClean="0"/>
              <a:t>It effects women over the age of 40 years and the second most auto immune disease, with an estimated prevalence of 1-3% of world’s population</a:t>
            </a:r>
          </a:p>
          <a:p>
            <a:endParaRPr lang="en-US" sz="2400" dirty="0" smtClean="0"/>
          </a:p>
          <a:p>
            <a:r>
              <a:rPr lang="en-US" sz="2400" dirty="0" smtClean="0"/>
              <a:t> The effects on the eye are called as </a:t>
            </a:r>
            <a:r>
              <a:rPr lang="en-US" sz="2400" dirty="0" err="1" smtClean="0"/>
              <a:t>Kerato</a:t>
            </a:r>
            <a:r>
              <a:rPr lang="en-US" sz="2400" dirty="0" smtClean="0"/>
              <a:t> conjunctivitis </a:t>
            </a:r>
            <a:r>
              <a:rPr lang="en-US" sz="2400" dirty="0" err="1" smtClean="0"/>
              <a:t>sicca</a:t>
            </a:r>
            <a:r>
              <a:rPr lang="en-US" sz="2400" dirty="0" smtClean="0"/>
              <a:t> (</a:t>
            </a:r>
            <a:r>
              <a:rPr lang="en-US" sz="2400" dirty="0" err="1" smtClean="0"/>
              <a:t>sicca</a:t>
            </a:r>
            <a:r>
              <a:rPr lang="en-US" sz="2400" dirty="0" smtClean="0"/>
              <a:t>=dry)</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smtClean="0"/>
              <a:t>Clinical presentation of both xerostomia and </a:t>
            </a:r>
            <a:r>
              <a:rPr lang="en-US" sz="2800" dirty="0" err="1" smtClean="0"/>
              <a:t>xeropthalmia</a:t>
            </a:r>
            <a:r>
              <a:rPr lang="en-US" sz="2800" dirty="0" smtClean="0"/>
              <a:t> are called as </a:t>
            </a:r>
            <a:r>
              <a:rPr lang="en-US" sz="2800" dirty="0" err="1" smtClean="0"/>
              <a:t>sicca</a:t>
            </a:r>
            <a:r>
              <a:rPr lang="en-US" sz="2800" dirty="0" smtClean="0"/>
              <a:t> complex</a:t>
            </a:r>
          </a:p>
          <a:p>
            <a:endParaRPr lang="en-US" sz="2800" dirty="0" smtClean="0"/>
          </a:p>
          <a:p>
            <a:pPr>
              <a:lnSpc>
                <a:spcPct val="80000"/>
              </a:lnSpc>
            </a:pPr>
            <a:r>
              <a:rPr lang="en-US" sz="2800" dirty="0" smtClean="0"/>
              <a:t>Majority of the patient with </a:t>
            </a:r>
            <a:r>
              <a:rPr lang="en-US" sz="2800" dirty="0" err="1" smtClean="0"/>
              <a:t>Sjogrens</a:t>
            </a:r>
            <a:r>
              <a:rPr lang="en-US" sz="2800" dirty="0" smtClean="0"/>
              <a:t> syndrome have symptoms related to diminished </a:t>
            </a:r>
            <a:r>
              <a:rPr lang="en-US" sz="2800" dirty="0" err="1" smtClean="0"/>
              <a:t>lacrimal</a:t>
            </a:r>
            <a:r>
              <a:rPr lang="en-US" sz="2800" dirty="0" smtClean="0"/>
              <a:t> and salivary gland function</a:t>
            </a:r>
          </a:p>
          <a:p>
            <a:pPr>
              <a:lnSpc>
                <a:spcPct val="80000"/>
              </a:lnSpc>
            </a:pPr>
            <a:endParaRPr lang="en-US" sz="2800" dirty="0" smtClean="0"/>
          </a:p>
          <a:p>
            <a:pPr>
              <a:lnSpc>
                <a:spcPct val="80000"/>
              </a:lnSpc>
            </a:pPr>
            <a:r>
              <a:rPr lang="en-US" sz="2800" dirty="0" smtClean="0"/>
              <a:t>Initial manifestation can be mucosal dryness, 8-10 yrs elapse from the initial symptom to full blown development of the disease</a:t>
            </a:r>
          </a:p>
          <a:p>
            <a:pPr>
              <a:buNone/>
            </a:pPr>
            <a:endParaRPr lang="en-US" sz="2800"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err="1" smtClean="0">
                <a:latin typeface="Lucida Calligraphy" pitchFamily="66" charset="0"/>
              </a:rPr>
              <a:t>Pathophysiology</a:t>
            </a:r>
            <a:endParaRPr lang="en-US" sz="3600" dirty="0">
              <a:latin typeface="Lucida Calligraphy" pitchFamily="66" charset="0"/>
            </a:endParaRPr>
          </a:p>
        </p:txBody>
      </p:sp>
      <p:sp>
        <p:nvSpPr>
          <p:cNvPr id="3" name="Content Placeholder 2"/>
          <p:cNvSpPr>
            <a:spLocks noGrp="1"/>
          </p:cNvSpPr>
          <p:nvPr>
            <p:ph sz="quarter" idx="1"/>
          </p:nvPr>
        </p:nvSpPr>
        <p:spPr>
          <a:xfrm>
            <a:off x="457200" y="1524000"/>
            <a:ext cx="8229600" cy="4800600"/>
          </a:xfrm>
        </p:spPr>
        <p:txBody>
          <a:bodyPr/>
          <a:lstStyle/>
          <a:p>
            <a:pPr>
              <a:lnSpc>
                <a:spcPct val="90000"/>
              </a:lnSpc>
            </a:pPr>
            <a:r>
              <a:rPr lang="en-US" sz="2400" dirty="0" smtClean="0"/>
              <a:t>The path physiology of SS is not well understood. </a:t>
            </a:r>
          </a:p>
          <a:p>
            <a:pPr>
              <a:lnSpc>
                <a:spcPct val="90000"/>
              </a:lnSpc>
            </a:pPr>
            <a:r>
              <a:rPr lang="en-US" sz="2400" dirty="0" smtClean="0"/>
              <a:t>A genetic predisposition exists for the disease, and, interestingly, the genetic association varies among ethnic groups. </a:t>
            </a:r>
          </a:p>
          <a:p>
            <a:pPr>
              <a:lnSpc>
                <a:spcPct val="90000"/>
              </a:lnSpc>
            </a:pPr>
            <a:r>
              <a:rPr lang="en-US" sz="2400" dirty="0" smtClean="0"/>
              <a:t>In white persons, for instance, a linkage exists to human leukocyte antigen (HLA)–B8, HLA-Dw3, and HLA-DR3;</a:t>
            </a:r>
          </a:p>
          <a:p>
            <a:pPr>
              <a:lnSpc>
                <a:spcPct val="90000"/>
              </a:lnSpc>
            </a:pPr>
            <a:r>
              <a:rPr lang="en-US" sz="2400" dirty="0" smtClean="0"/>
              <a:t> whereas the linkage is to HLA-DRw53 in Japanese persons and to HLA-DR5 in Greek and Israeli persons. </a:t>
            </a:r>
          </a:p>
          <a:p>
            <a:pPr>
              <a:lnSpc>
                <a:spcPct val="90000"/>
              </a:lnSpc>
            </a:pPr>
            <a:r>
              <a:rPr lang="en-US" sz="2400" dirty="0" smtClean="0"/>
              <a:t>Some evidence indicates that the true association of SS may be with HLA-DQA1, which is in linkage disequilibrium with HLA-DR3 and HLA-DR5. </a:t>
            </a:r>
          </a:p>
          <a:p>
            <a:pPr>
              <a:lnSpc>
                <a:spcPct val="90000"/>
              </a:lnSpc>
            </a:pPr>
            <a:endParaRPr lang="en-US" sz="2400" dirty="0" smtClean="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181600"/>
          </a:xfrm>
        </p:spPr>
        <p:txBody>
          <a:bodyPr>
            <a:normAutofit/>
          </a:bodyPr>
          <a:lstStyle/>
          <a:p>
            <a:pPr>
              <a:lnSpc>
                <a:spcPct val="90000"/>
              </a:lnSpc>
            </a:pPr>
            <a:r>
              <a:rPr lang="en-US" sz="2400" dirty="0" err="1" smtClean="0">
                <a:cs typeface="Arial" pitchFamily="34" charset="0"/>
              </a:rPr>
              <a:t>Histocompatibility</a:t>
            </a:r>
            <a:r>
              <a:rPr lang="en-US" sz="2400" dirty="0" smtClean="0">
                <a:cs typeface="Arial" pitchFamily="34" charset="0"/>
              </a:rPr>
              <a:t> complex (MHC) class II molecules are  expressed at high levels on salivary gland epithelial cells.</a:t>
            </a:r>
          </a:p>
          <a:p>
            <a:pPr>
              <a:lnSpc>
                <a:spcPct val="90000"/>
              </a:lnSpc>
            </a:pPr>
            <a:endParaRPr lang="en-US" sz="2400" dirty="0" smtClean="0">
              <a:cs typeface="Arial" pitchFamily="34" charset="0"/>
            </a:endParaRPr>
          </a:p>
          <a:p>
            <a:pPr>
              <a:lnSpc>
                <a:spcPct val="90000"/>
              </a:lnSpc>
            </a:pPr>
            <a:r>
              <a:rPr lang="en-US" sz="2400" dirty="0" smtClean="0">
                <a:cs typeface="Arial" pitchFamily="34" charset="0"/>
              </a:rPr>
              <a:t> cytokines are also over expressed in patients with SS. </a:t>
            </a:r>
          </a:p>
          <a:p>
            <a:pPr>
              <a:lnSpc>
                <a:spcPct val="90000"/>
              </a:lnSpc>
            </a:pPr>
            <a:endParaRPr lang="en-US" sz="2400" dirty="0" smtClean="0">
              <a:cs typeface="Arial" pitchFamily="34" charset="0"/>
            </a:endParaRPr>
          </a:p>
          <a:p>
            <a:pPr>
              <a:lnSpc>
                <a:spcPct val="90000"/>
              </a:lnSpc>
            </a:pPr>
            <a:r>
              <a:rPr lang="en-US" sz="2400" dirty="0" smtClean="0">
                <a:cs typeface="Arial" pitchFamily="34" charset="0"/>
              </a:rPr>
              <a:t>Therefore, these salivary gland epithelial cells that express MHC class II molecules could conceivably act as  antigen-presenting cells to CD4</a:t>
            </a:r>
            <a:r>
              <a:rPr lang="en-US" sz="2400" baseline="30000" dirty="0" smtClean="0">
                <a:cs typeface="Arial" pitchFamily="34" charset="0"/>
              </a:rPr>
              <a:t>+</a:t>
            </a:r>
            <a:r>
              <a:rPr lang="en-US" sz="2400" dirty="0" smtClean="0">
                <a:cs typeface="Arial" pitchFamily="34" charset="0"/>
              </a:rPr>
              <a:t> T cells, which then infiltrate the salivary gland and subsequently interfere with its normal glandular function.</a:t>
            </a:r>
          </a:p>
          <a:p>
            <a:pPr>
              <a:lnSpc>
                <a:spcPct val="90000"/>
              </a:lnSpc>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nSpc>
                <a:spcPct val="90000"/>
              </a:lnSpc>
            </a:pPr>
            <a:r>
              <a:rPr lang="en-US" sz="2800" dirty="0" smtClean="0">
                <a:cs typeface="Arial" pitchFamily="34" charset="0"/>
              </a:rPr>
              <a:t> Although more  in the minor salivary gland because of its accessibility.</a:t>
            </a:r>
          </a:p>
          <a:p>
            <a:pPr>
              <a:lnSpc>
                <a:spcPct val="90000"/>
              </a:lnSpc>
            </a:pPr>
            <a:r>
              <a:rPr lang="en-US" sz="2800" dirty="0" smtClean="0">
                <a:cs typeface="Arial" pitchFamily="34" charset="0"/>
              </a:rPr>
              <a:t>Another feature of SS is hyper </a:t>
            </a:r>
            <a:r>
              <a:rPr lang="en-US" sz="2800" dirty="0" err="1" smtClean="0">
                <a:cs typeface="Arial" pitchFamily="34" charset="0"/>
              </a:rPr>
              <a:t>gammaglobulinemia</a:t>
            </a:r>
            <a:r>
              <a:rPr lang="en-US" sz="2800" dirty="0" smtClean="0">
                <a:cs typeface="Arial" pitchFamily="34" charset="0"/>
              </a:rPr>
              <a:t> and auto antibody formation, especially antinuclear antibody (ANA) and rheumatoid factor (RF). This may be due to polyclonal B-cell activation.</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lnSpcReduction="10000"/>
          </a:bodyPr>
          <a:lstStyle/>
          <a:p>
            <a:pPr algn="just">
              <a:buNone/>
            </a:pPr>
            <a:r>
              <a:rPr lang="en-US" b="1" dirty="0" smtClean="0"/>
              <a:t>Hormones level in </a:t>
            </a:r>
            <a:r>
              <a:rPr lang="en-US" b="1" dirty="0" err="1" smtClean="0"/>
              <a:t>Sjogrens</a:t>
            </a:r>
            <a:r>
              <a:rPr lang="en-US" b="1" dirty="0" smtClean="0"/>
              <a:t> syndrome</a:t>
            </a:r>
            <a:r>
              <a:rPr lang="en-US" dirty="0" smtClean="0"/>
              <a:t>:</a:t>
            </a:r>
          </a:p>
          <a:p>
            <a:pPr algn="just">
              <a:buNone/>
            </a:pPr>
            <a:endParaRPr lang="en-US" dirty="0" smtClean="0"/>
          </a:p>
          <a:p>
            <a:pPr algn="just">
              <a:buNone/>
            </a:pPr>
            <a:r>
              <a:rPr lang="en-US" dirty="0" smtClean="0"/>
              <a:t>Increase level of </a:t>
            </a:r>
            <a:r>
              <a:rPr lang="en-US" dirty="0" err="1" smtClean="0"/>
              <a:t>prolactin</a:t>
            </a:r>
            <a:endParaRPr lang="en-US" dirty="0" smtClean="0"/>
          </a:p>
          <a:p>
            <a:pPr algn="just">
              <a:buNone/>
            </a:pPr>
            <a:r>
              <a:rPr lang="en-US" dirty="0" smtClean="0"/>
              <a:t>Significantly higher </a:t>
            </a:r>
            <a:r>
              <a:rPr lang="en-US" dirty="0" err="1" smtClean="0"/>
              <a:t>prolactin</a:t>
            </a:r>
            <a:r>
              <a:rPr lang="en-US" dirty="0" smtClean="0"/>
              <a:t>/ Progesterone ratio</a:t>
            </a:r>
          </a:p>
          <a:p>
            <a:pPr algn="just">
              <a:buNone/>
            </a:pPr>
            <a:r>
              <a:rPr lang="en-US" dirty="0" smtClean="0"/>
              <a:t>Increase estrogen/ Progesterone ratio</a:t>
            </a:r>
          </a:p>
          <a:p>
            <a:pPr algn="just">
              <a:buNone/>
            </a:pPr>
            <a:r>
              <a:rPr lang="en-US" dirty="0" err="1" smtClean="0"/>
              <a:t>Prolactin</a:t>
            </a:r>
            <a:r>
              <a:rPr lang="en-US" dirty="0" smtClean="0"/>
              <a:t> is a hormone that is secreted from the pituitary glands is been shown to be elevated in auto immune disorders</a:t>
            </a:r>
          </a:p>
          <a:p>
            <a:pPr algn="just">
              <a:buNone/>
            </a:pPr>
            <a:r>
              <a:rPr lang="en-US" dirty="0" smtClean="0"/>
              <a:t>It stimulates macrophages and play a role in macrophage tissue depletion, it shares many properties with cytokines and play a role in the pathogenesis of auto immune disease.</a:t>
            </a:r>
          </a:p>
          <a:p>
            <a:pPr algn="just">
              <a:buNone/>
            </a:pP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Grp="1" noRot="1" noChangeArrowheads="1"/>
          </p:cNvSpPr>
          <p:nvPr>
            <p:ph type="title"/>
          </p:nvPr>
        </p:nvSpPr>
        <p:spPr>
          <a:xfrm>
            <a:off x="457200" y="1"/>
            <a:ext cx="8229600" cy="838200"/>
          </a:xfrm>
        </p:spPr>
        <p:txBody>
          <a:bodyPr>
            <a:normAutofit/>
          </a:bodyPr>
          <a:lstStyle/>
          <a:p>
            <a:pPr eaLnBrk="1" hangingPunct="1">
              <a:defRPr/>
            </a:pPr>
            <a:r>
              <a:rPr lang="en-US" sz="3200" dirty="0" smtClean="0">
                <a:solidFill>
                  <a:schemeClr val="bg2">
                    <a:lumMod val="10000"/>
                  </a:schemeClr>
                </a:solidFill>
                <a:latin typeface="Monotype Corsiva" pitchFamily="66" charset="0"/>
              </a:rPr>
              <a:t>Blood supply &amp; Nerve supply</a:t>
            </a:r>
          </a:p>
        </p:txBody>
      </p:sp>
      <p:sp>
        <p:nvSpPr>
          <p:cNvPr id="27657" name="Rectangle 9"/>
          <p:cNvSpPr>
            <a:spLocks noGrp="1" noChangeArrowheads="1"/>
          </p:cNvSpPr>
          <p:nvPr>
            <p:ph sz="quarter" idx="1"/>
          </p:nvPr>
        </p:nvSpPr>
        <p:spPr>
          <a:xfrm>
            <a:off x="685799" y="1828800"/>
            <a:ext cx="8001001" cy="4038600"/>
          </a:xfrm>
        </p:spPr>
        <p:txBody>
          <a:bodyPr>
            <a:normAutofit fontScale="85000" lnSpcReduction="20000"/>
          </a:bodyPr>
          <a:lstStyle/>
          <a:p>
            <a:pPr eaLnBrk="1" hangingPunct="1">
              <a:lnSpc>
                <a:spcPct val="80000"/>
              </a:lnSpc>
              <a:buFont typeface="Wingdings" pitchFamily="2" charset="2"/>
              <a:buNone/>
              <a:defRPr/>
            </a:pPr>
            <a:r>
              <a:rPr lang="en-US" sz="1600" dirty="0" smtClean="0">
                <a:solidFill>
                  <a:schemeClr val="bg2">
                    <a:lumMod val="10000"/>
                  </a:schemeClr>
                </a:solidFill>
              </a:rPr>
              <a:t>                                                Parotid gland                            </a:t>
            </a:r>
            <a:r>
              <a:rPr lang="en-US" sz="1600" dirty="0" err="1" smtClean="0">
                <a:solidFill>
                  <a:schemeClr val="bg2">
                    <a:lumMod val="10000"/>
                  </a:schemeClr>
                </a:solidFill>
              </a:rPr>
              <a:t>Submand</a:t>
            </a:r>
            <a:r>
              <a:rPr lang="en-US" sz="1600" dirty="0" smtClean="0">
                <a:solidFill>
                  <a:schemeClr val="bg2">
                    <a:lumMod val="10000"/>
                  </a:schemeClr>
                </a:solidFill>
              </a:rPr>
              <a:t> gland                    Sublingual gland</a:t>
            </a:r>
          </a:p>
          <a:p>
            <a:pPr eaLnBrk="1" hangingPunct="1">
              <a:lnSpc>
                <a:spcPct val="80000"/>
              </a:lnSpc>
              <a:buFont typeface="Wingdings" pitchFamily="2" charset="2"/>
              <a:buNone/>
              <a:defRPr/>
            </a:pPr>
            <a:endParaRPr lang="en-US" sz="1600" dirty="0" smtClean="0">
              <a:solidFill>
                <a:schemeClr val="bg2">
                  <a:lumMod val="10000"/>
                </a:schemeClr>
              </a:solidFill>
            </a:endParaRPr>
          </a:p>
          <a:p>
            <a:pPr eaLnBrk="1" hangingPunct="1">
              <a:lnSpc>
                <a:spcPct val="80000"/>
              </a:lnSpc>
              <a:buFont typeface="Wingdings" pitchFamily="2" charset="2"/>
              <a:buNone/>
              <a:defRPr/>
            </a:pPr>
            <a:r>
              <a:rPr lang="en-US" sz="1400" dirty="0" smtClean="0">
                <a:solidFill>
                  <a:schemeClr val="bg2">
                    <a:lumMod val="10000"/>
                  </a:schemeClr>
                </a:solidFill>
              </a:rPr>
              <a:t>Blood Supply</a:t>
            </a:r>
            <a:r>
              <a:rPr lang="en-US" sz="1600" dirty="0" smtClean="0">
                <a:solidFill>
                  <a:schemeClr val="bg2">
                    <a:lumMod val="10000"/>
                  </a:schemeClr>
                </a:solidFill>
              </a:rPr>
              <a:t>                           </a:t>
            </a:r>
            <a:r>
              <a:rPr lang="en-US" sz="1400" dirty="0" smtClean="0">
                <a:solidFill>
                  <a:schemeClr val="bg2">
                    <a:lumMod val="10000"/>
                  </a:schemeClr>
                </a:solidFill>
              </a:rPr>
              <a:t>Superficial temporal                             Facial &amp; Lingual                               </a:t>
            </a:r>
            <a:r>
              <a:rPr lang="en-US" sz="1400" dirty="0" err="1" smtClean="0">
                <a:solidFill>
                  <a:schemeClr val="bg2">
                    <a:lumMod val="10000"/>
                  </a:schemeClr>
                </a:solidFill>
              </a:rPr>
              <a:t>Lingual</a:t>
            </a:r>
            <a:r>
              <a:rPr lang="en-US" sz="1400" dirty="0" smtClean="0">
                <a:solidFill>
                  <a:schemeClr val="bg2">
                    <a:lumMod val="10000"/>
                  </a:schemeClr>
                </a:solidFill>
              </a:rPr>
              <a:t> &amp; </a:t>
            </a:r>
          </a:p>
          <a:p>
            <a:pPr eaLnBrk="1" hangingPunct="1">
              <a:lnSpc>
                <a:spcPct val="80000"/>
              </a:lnSpc>
              <a:buFont typeface="Wingdings" pitchFamily="2" charset="2"/>
              <a:buNone/>
              <a:defRPr/>
            </a:pPr>
            <a:r>
              <a:rPr lang="en-US" sz="1400" dirty="0" smtClean="0">
                <a:solidFill>
                  <a:schemeClr val="bg2">
                    <a:lumMod val="10000"/>
                  </a:schemeClr>
                </a:solidFill>
              </a:rPr>
              <a:t>                                                    artery, Posterior                                        arteries                                 </a:t>
            </a:r>
            <a:r>
              <a:rPr lang="en-US" sz="1400" dirty="0" err="1" smtClean="0">
                <a:solidFill>
                  <a:schemeClr val="bg2">
                    <a:lumMod val="10000"/>
                  </a:schemeClr>
                </a:solidFill>
              </a:rPr>
              <a:t>Submental</a:t>
            </a:r>
            <a:r>
              <a:rPr lang="en-US" sz="1400" dirty="0" smtClean="0">
                <a:solidFill>
                  <a:schemeClr val="bg2">
                    <a:lumMod val="10000"/>
                  </a:schemeClr>
                </a:solidFill>
              </a:rPr>
              <a:t> arteries </a:t>
            </a:r>
          </a:p>
          <a:p>
            <a:pPr eaLnBrk="1" hangingPunct="1">
              <a:lnSpc>
                <a:spcPct val="80000"/>
              </a:lnSpc>
              <a:buFont typeface="Wingdings" pitchFamily="2" charset="2"/>
              <a:buNone/>
              <a:defRPr/>
            </a:pPr>
            <a:r>
              <a:rPr lang="en-US" sz="1400" dirty="0" smtClean="0">
                <a:solidFill>
                  <a:schemeClr val="bg2">
                    <a:lumMod val="10000"/>
                  </a:schemeClr>
                </a:solidFill>
              </a:rPr>
              <a:t>                                                    auricular artery</a:t>
            </a:r>
          </a:p>
          <a:p>
            <a:pPr eaLnBrk="1" hangingPunct="1">
              <a:lnSpc>
                <a:spcPct val="80000"/>
              </a:lnSpc>
              <a:buFont typeface="Wingdings" pitchFamily="2" charset="2"/>
              <a:buNone/>
              <a:defRPr/>
            </a:pPr>
            <a:endParaRPr lang="en-US" sz="1400" dirty="0" smtClean="0">
              <a:solidFill>
                <a:schemeClr val="bg2">
                  <a:lumMod val="10000"/>
                </a:schemeClr>
              </a:solidFill>
            </a:endParaRPr>
          </a:p>
          <a:p>
            <a:pPr eaLnBrk="1" hangingPunct="1">
              <a:lnSpc>
                <a:spcPct val="80000"/>
              </a:lnSpc>
              <a:buFont typeface="Wingdings" pitchFamily="2" charset="2"/>
              <a:buNone/>
              <a:defRPr/>
            </a:pPr>
            <a:endParaRPr lang="en-US" sz="1400" dirty="0" smtClean="0">
              <a:solidFill>
                <a:schemeClr val="bg2">
                  <a:lumMod val="10000"/>
                </a:schemeClr>
              </a:solidFill>
            </a:endParaRPr>
          </a:p>
          <a:p>
            <a:pPr eaLnBrk="1" hangingPunct="1">
              <a:lnSpc>
                <a:spcPct val="80000"/>
              </a:lnSpc>
              <a:buFont typeface="Wingdings" pitchFamily="2" charset="2"/>
              <a:buNone/>
              <a:defRPr/>
            </a:pPr>
            <a:r>
              <a:rPr lang="en-US" sz="1600" dirty="0" smtClean="0">
                <a:solidFill>
                  <a:schemeClr val="bg2">
                    <a:lumMod val="10000"/>
                  </a:schemeClr>
                </a:solidFill>
              </a:rPr>
              <a:t>                                              Parasympathetic                         Postganglionic  </a:t>
            </a:r>
          </a:p>
          <a:p>
            <a:pPr eaLnBrk="1" hangingPunct="1">
              <a:lnSpc>
                <a:spcPct val="80000"/>
              </a:lnSpc>
              <a:buFont typeface="Wingdings" pitchFamily="2" charset="2"/>
              <a:buNone/>
              <a:defRPr/>
            </a:pPr>
            <a:r>
              <a:rPr lang="en-US" sz="1600" dirty="0" smtClean="0">
                <a:solidFill>
                  <a:schemeClr val="bg2">
                    <a:lumMod val="10000"/>
                  </a:schemeClr>
                </a:solidFill>
              </a:rPr>
              <a:t>                                              nerves from </a:t>
            </a:r>
            <a:r>
              <a:rPr lang="en-US" sz="1600" dirty="0" err="1" smtClean="0">
                <a:solidFill>
                  <a:schemeClr val="bg2">
                    <a:lumMod val="10000"/>
                  </a:schemeClr>
                </a:solidFill>
              </a:rPr>
              <a:t>otic</a:t>
            </a:r>
            <a:r>
              <a:rPr lang="en-US" sz="1600" dirty="0" smtClean="0">
                <a:solidFill>
                  <a:schemeClr val="bg2">
                    <a:lumMod val="10000"/>
                  </a:schemeClr>
                </a:solidFill>
              </a:rPr>
              <a:t>                         parasympathetic </a:t>
            </a:r>
          </a:p>
          <a:p>
            <a:pPr eaLnBrk="1" hangingPunct="1">
              <a:lnSpc>
                <a:spcPct val="80000"/>
              </a:lnSpc>
              <a:buFont typeface="Wingdings" pitchFamily="2" charset="2"/>
              <a:buNone/>
              <a:defRPr/>
            </a:pPr>
            <a:r>
              <a:rPr lang="en-US" sz="1600" dirty="0" smtClean="0">
                <a:solidFill>
                  <a:schemeClr val="bg2">
                    <a:lumMod val="10000"/>
                  </a:schemeClr>
                </a:solidFill>
              </a:rPr>
              <a:t>                                              ganglion                                     derived from sub  </a:t>
            </a:r>
          </a:p>
          <a:p>
            <a:pPr eaLnBrk="1" hangingPunct="1">
              <a:lnSpc>
                <a:spcPct val="80000"/>
              </a:lnSpc>
              <a:buFont typeface="Wingdings" pitchFamily="2" charset="2"/>
              <a:buNone/>
              <a:defRPr/>
            </a:pPr>
            <a:r>
              <a:rPr lang="en-US" sz="1600" dirty="0" smtClean="0">
                <a:solidFill>
                  <a:schemeClr val="bg2">
                    <a:lumMod val="10000"/>
                  </a:schemeClr>
                </a:solidFill>
              </a:rPr>
              <a:t>                                                                                                -</a:t>
            </a:r>
            <a:r>
              <a:rPr lang="en-US" sz="1600" dirty="0" err="1" smtClean="0">
                <a:solidFill>
                  <a:schemeClr val="bg2">
                    <a:lumMod val="10000"/>
                  </a:schemeClr>
                </a:solidFill>
              </a:rPr>
              <a:t>mand</a:t>
            </a:r>
            <a:r>
              <a:rPr lang="en-US" sz="1600" dirty="0" smtClean="0">
                <a:solidFill>
                  <a:schemeClr val="bg2">
                    <a:lumMod val="10000"/>
                  </a:schemeClr>
                </a:solidFill>
              </a:rPr>
              <a:t> ganglion </a:t>
            </a:r>
          </a:p>
          <a:p>
            <a:pPr eaLnBrk="1" hangingPunct="1">
              <a:lnSpc>
                <a:spcPct val="80000"/>
              </a:lnSpc>
              <a:buFont typeface="Wingdings" pitchFamily="2" charset="2"/>
              <a:buNone/>
              <a:defRPr/>
            </a:pPr>
            <a:endParaRPr lang="en-US" sz="1600" dirty="0" smtClean="0">
              <a:solidFill>
                <a:schemeClr val="bg2">
                  <a:lumMod val="10000"/>
                </a:schemeClr>
              </a:solidFill>
            </a:endParaRPr>
          </a:p>
          <a:p>
            <a:pPr eaLnBrk="1" hangingPunct="1">
              <a:lnSpc>
                <a:spcPct val="80000"/>
              </a:lnSpc>
              <a:buFont typeface="Wingdings" pitchFamily="2" charset="2"/>
              <a:buNone/>
              <a:defRPr/>
            </a:pPr>
            <a:r>
              <a:rPr lang="en-US" sz="1600" dirty="0" smtClean="0">
                <a:solidFill>
                  <a:schemeClr val="bg2">
                    <a:lumMod val="10000"/>
                  </a:schemeClr>
                </a:solidFill>
              </a:rPr>
              <a:t>                                            Sympathetic nerves                      Post </a:t>
            </a:r>
            <a:r>
              <a:rPr lang="en-US" sz="1600" dirty="0" err="1" smtClean="0">
                <a:solidFill>
                  <a:schemeClr val="bg2">
                    <a:lumMod val="10000"/>
                  </a:schemeClr>
                </a:solidFill>
              </a:rPr>
              <a:t>ganglionic</a:t>
            </a:r>
            <a:r>
              <a:rPr lang="en-US" sz="1600" dirty="0" smtClean="0">
                <a:solidFill>
                  <a:schemeClr val="bg2">
                    <a:lumMod val="10000"/>
                  </a:schemeClr>
                </a:solidFill>
              </a:rPr>
              <a:t>                     Post </a:t>
            </a:r>
            <a:r>
              <a:rPr lang="en-US" sz="1600" dirty="0" err="1" smtClean="0">
                <a:solidFill>
                  <a:schemeClr val="bg2">
                    <a:lumMod val="10000"/>
                  </a:schemeClr>
                </a:solidFill>
              </a:rPr>
              <a:t>ganglionic</a:t>
            </a:r>
            <a:r>
              <a:rPr lang="en-US" sz="1600" dirty="0" smtClean="0">
                <a:solidFill>
                  <a:schemeClr val="bg2">
                    <a:lumMod val="10000"/>
                  </a:schemeClr>
                </a:solidFill>
              </a:rPr>
              <a:t> </a:t>
            </a:r>
          </a:p>
          <a:p>
            <a:pPr eaLnBrk="1" hangingPunct="1">
              <a:lnSpc>
                <a:spcPct val="80000"/>
              </a:lnSpc>
              <a:buFont typeface="Wingdings" pitchFamily="2" charset="2"/>
              <a:buNone/>
              <a:defRPr/>
            </a:pPr>
            <a:r>
              <a:rPr lang="en-US" sz="1400" dirty="0" smtClean="0">
                <a:solidFill>
                  <a:schemeClr val="bg2">
                    <a:lumMod val="10000"/>
                  </a:schemeClr>
                </a:solidFill>
              </a:rPr>
              <a:t>Nerve supply</a:t>
            </a:r>
            <a:r>
              <a:rPr lang="en-US" sz="1600" dirty="0" smtClean="0">
                <a:solidFill>
                  <a:schemeClr val="bg2">
                    <a:lumMod val="10000"/>
                  </a:schemeClr>
                </a:solidFill>
              </a:rPr>
              <a:t>                          from plexus around                     sympathetic                          </a:t>
            </a:r>
            <a:r>
              <a:rPr lang="en-US" sz="1600" dirty="0" err="1" smtClean="0">
                <a:solidFill>
                  <a:schemeClr val="bg2">
                    <a:lumMod val="10000"/>
                  </a:schemeClr>
                </a:solidFill>
              </a:rPr>
              <a:t>sympathetic</a:t>
            </a:r>
            <a:r>
              <a:rPr lang="en-US" sz="1600" dirty="0" smtClean="0">
                <a:solidFill>
                  <a:schemeClr val="bg2">
                    <a:lumMod val="10000"/>
                  </a:schemeClr>
                </a:solidFill>
              </a:rPr>
              <a:t> </a:t>
            </a:r>
          </a:p>
          <a:p>
            <a:pPr eaLnBrk="1" hangingPunct="1">
              <a:lnSpc>
                <a:spcPct val="80000"/>
              </a:lnSpc>
              <a:buFont typeface="Wingdings" pitchFamily="2" charset="2"/>
              <a:buNone/>
              <a:defRPr/>
            </a:pPr>
            <a:r>
              <a:rPr lang="en-US" sz="1600" dirty="0" smtClean="0">
                <a:solidFill>
                  <a:schemeClr val="bg2">
                    <a:lumMod val="10000"/>
                  </a:schemeClr>
                </a:solidFill>
              </a:rPr>
              <a:t>                                            external carotid artery                  from superior                       from plexus around </a:t>
            </a:r>
          </a:p>
          <a:p>
            <a:pPr eaLnBrk="1" hangingPunct="1">
              <a:lnSpc>
                <a:spcPct val="80000"/>
              </a:lnSpc>
              <a:buFont typeface="Wingdings" pitchFamily="2" charset="2"/>
              <a:buNone/>
              <a:defRPr/>
            </a:pPr>
            <a:r>
              <a:rPr lang="en-US" sz="1600" dirty="0" smtClean="0">
                <a:solidFill>
                  <a:schemeClr val="bg2">
                    <a:lumMod val="10000"/>
                  </a:schemeClr>
                </a:solidFill>
              </a:rPr>
              <a:t>                                                                                                cervical ganglion                   </a:t>
            </a:r>
            <a:r>
              <a:rPr lang="en-US" sz="1400" dirty="0" smtClean="0">
                <a:solidFill>
                  <a:schemeClr val="bg2">
                    <a:lumMod val="10000"/>
                  </a:schemeClr>
                </a:solidFill>
              </a:rPr>
              <a:t>Facial &amp; Lingual </a:t>
            </a:r>
          </a:p>
          <a:p>
            <a:pPr eaLnBrk="1" hangingPunct="1">
              <a:lnSpc>
                <a:spcPct val="80000"/>
              </a:lnSpc>
              <a:buFont typeface="Wingdings" pitchFamily="2" charset="2"/>
              <a:buNone/>
              <a:defRPr/>
            </a:pPr>
            <a:r>
              <a:rPr lang="en-US" sz="1400" dirty="0" smtClean="0">
                <a:solidFill>
                  <a:schemeClr val="bg2">
                    <a:lumMod val="10000"/>
                  </a:schemeClr>
                </a:solidFill>
              </a:rPr>
              <a:t>                                                                                                                                                                arteries</a:t>
            </a:r>
          </a:p>
          <a:p>
            <a:pPr eaLnBrk="1" hangingPunct="1">
              <a:lnSpc>
                <a:spcPct val="80000"/>
              </a:lnSpc>
              <a:buFont typeface="Wingdings" pitchFamily="2" charset="2"/>
              <a:buNone/>
              <a:defRPr/>
            </a:pPr>
            <a:r>
              <a:rPr lang="en-US" sz="1400" dirty="0" smtClean="0">
                <a:solidFill>
                  <a:schemeClr val="bg2">
                    <a:lumMod val="10000"/>
                  </a:schemeClr>
                </a:solidFill>
              </a:rPr>
              <a:t>                          </a:t>
            </a:r>
          </a:p>
          <a:p>
            <a:pPr eaLnBrk="1" hangingPunct="1">
              <a:lnSpc>
                <a:spcPct val="80000"/>
              </a:lnSpc>
              <a:buFont typeface="Wingdings" pitchFamily="2" charset="2"/>
              <a:buNone/>
              <a:defRPr/>
            </a:pPr>
            <a:r>
              <a:rPr lang="en-US" sz="1400" dirty="0" smtClean="0">
                <a:solidFill>
                  <a:schemeClr val="bg2">
                    <a:lumMod val="10000"/>
                  </a:schemeClr>
                </a:solidFill>
              </a:rPr>
              <a:t>                                                   Auriculotemporal &amp;                          Sensory nerve from                     Sensory </a:t>
            </a:r>
            <a:r>
              <a:rPr lang="en-US" sz="1400" dirty="0" err="1" smtClean="0">
                <a:solidFill>
                  <a:schemeClr val="bg2">
                    <a:lumMod val="10000"/>
                  </a:schemeClr>
                </a:solidFill>
              </a:rPr>
              <a:t>fibres</a:t>
            </a:r>
            <a:r>
              <a:rPr lang="en-US" sz="1400" dirty="0" smtClean="0">
                <a:solidFill>
                  <a:schemeClr val="bg2">
                    <a:lumMod val="10000"/>
                  </a:schemeClr>
                </a:solidFill>
              </a:rPr>
              <a:t> from lingual</a:t>
            </a:r>
          </a:p>
          <a:p>
            <a:pPr eaLnBrk="1" hangingPunct="1">
              <a:lnSpc>
                <a:spcPct val="80000"/>
              </a:lnSpc>
              <a:buFont typeface="Wingdings" pitchFamily="2" charset="2"/>
              <a:buNone/>
              <a:defRPr/>
            </a:pPr>
            <a:r>
              <a:rPr lang="en-US" sz="1400" dirty="0" smtClean="0">
                <a:solidFill>
                  <a:schemeClr val="bg2">
                    <a:lumMod val="10000"/>
                  </a:schemeClr>
                </a:solidFill>
              </a:rPr>
              <a:t>                                                   Greater auricular arteries                                                                  Lingual nerve</a:t>
            </a:r>
          </a:p>
          <a:p>
            <a:pPr eaLnBrk="1" hangingPunct="1">
              <a:lnSpc>
                <a:spcPct val="80000"/>
              </a:lnSpc>
              <a:buFont typeface="Wingdings" pitchFamily="2" charset="2"/>
              <a:buNone/>
              <a:defRPr/>
            </a:pPr>
            <a:r>
              <a:rPr lang="en-US" sz="1400" dirty="0" smtClean="0">
                <a:solidFill>
                  <a:schemeClr val="bg2">
                    <a:lumMod val="10000"/>
                  </a:schemeClr>
                </a:solidFill>
              </a:rPr>
              <a:t>                                                                                                                                                               (Branch of </a:t>
            </a:r>
            <a:r>
              <a:rPr lang="en-US" sz="1400" dirty="0" err="1" smtClean="0">
                <a:solidFill>
                  <a:schemeClr val="bg2">
                    <a:lumMod val="10000"/>
                  </a:schemeClr>
                </a:solidFill>
              </a:rPr>
              <a:t>mand</a:t>
            </a:r>
            <a:r>
              <a:rPr lang="en-US" sz="1400" dirty="0" smtClean="0">
                <a:solidFill>
                  <a:schemeClr val="bg2">
                    <a:lumMod val="10000"/>
                  </a:schemeClr>
                </a:solidFill>
              </a:rPr>
              <a:t> </a:t>
            </a:r>
          </a:p>
          <a:p>
            <a:pPr eaLnBrk="1" hangingPunct="1">
              <a:lnSpc>
                <a:spcPct val="80000"/>
              </a:lnSpc>
              <a:buFont typeface="Wingdings" pitchFamily="2" charset="2"/>
              <a:buNone/>
              <a:defRPr/>
            </a:pPr>
            <a:r>
              <a:rPr lang="en-US" sz="1400" dirty="0" smtClean="0">
                <a:solidFill>
                  <a:schemeClr val="bg2">
                    <a:lumMod val="10000"/>
                  </a:schemeClr>
                </a:solidFill>
              </a:rPr>
              <a:t>                                                                                                                                                               div of trigeminal N)  </a:t>
            </a:r>
          </a:p>
          <a:p>
            <a:pPr eaLnBrk="1" hangingPunct="1">
              <a:lnSpc>
                <a:spcPct val="80000"/>
              </a:lnSpc>
              <a:buFont typeface="Wingdings" pitchFamily="2" charset="2"/>
              <a:buNone/>
              <a:defRPr/>
            </a:pPr>
            <a:r>
              <a:rPr lang="en-US" sz="1400" dirty="0" smtClean="0">
                <a:solidFill>
                  <a:schemeClr val="bg2">
                    <a:lumMod val="10000"/>
                  </a:schemeClr>
                </a:solidFill>
              </a:rPr>
              <a:t>                                                                          </a:t>
            </a:r>
            <a:r>
              <a:rPr lang="en-US" sz="1600" dirty="0" smtClean="0">
                <a:solidFill>
                  <a:schemeClr val="bg2">
                    <a:lumMod val="10000"/>
                  </a:schemeClr>
                </a:solidFill>
              </a:rPr>
              <a:t> </a:t>
            </a:r>
          </a:p>
          <a:p>
            <a:pPr eaLnBrk="1" hangingPunct="1">
              <a:lnSpc>
                <a:spcPct val="80000"/>
              </a:lnSpc>
              <a:buFont typeface="Wingdings" pitchFamily="2" charset="2"/>
              <a:buNone/>
              <a:defRPr/>
            </a:pPr>
            <a:endParaRPr lang="en-US" sz="1600" dirty="0" smtClean="0">
              <a:solidFill>
                <a:schemeClr val="bg2">
                  <a:lumMod val="10000"/>
                </a:schemeClr>
              </a:solidFill>
            </a:endParaRPr>
          </a:p>
          <a:p>
            <a:pPr eaLnBrk="1" hangingPunct="1">
              <a:lnSpc>
                <a:spcPct val="80000"/>
              </a:lnSpc>
              <a:defRPr/>
            </a:pPr>
            <a:endParaRPr lang="en-US" sz="1400" dirty="0" smtClean="0">
              <a:solidFill>
                <a:schemeClr val="bg2">
                  <a:lumMod val="10000"/>
                </a:schemeClr>
              </a:solidFill>
            </a:endParaRPr>
          </a:p>
        </p:txBody>
      </p:sp>
      <p:graphicFrame>
        <p:nvGraphicFramePr>
          <p:cNvPr id="7" name="Table 6"/>
          <p:cNvGraphicFramePr>
            <a:graphicFrameLocks noGrp="1"/>
          </p:cNvGraphicFramePr>
          <p:nvPr/>
        </p:nvGraphicFramePr>
        <p:xfrm>
          <a:off x="450574" y="1524000"/>
          <a:ext cx="8256104" cy="4280452"/>
        </p:xfrm>
        <a:graphic>
          <a:graphicData uri="http://schemas.openxmlformats.org/drawingml/2006/table">
            <a:tbl>
              <a:tblPr/>
              <a:tblGrid>
                <a:gridCol w="8256104"/>
              </a:tblGrid>
              <a:tr h="428045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smtClean="0"/>
              <a:t>Ocular involvement</a:t>
            </a:r>
            <a:endParaRPr lang="en-US" sz="3200" dirty="0"/>
          </a:p>
        </p:txBody>
      </p:sp>
      <p:sp>
        <p:nvSpPr>
          <p:cNvPr id="3" name="Content Placeholder 2"/>
          <p:cNvSpPr>
            <a:spLocks noGrp="1"/>
          </p:cNvSpPr>
          <p:nvPr>
            <p:ph sz="quarter" idx="1"/>
          </p:nvPr>
        </p:nvSpPr>
        <p:spPr>
          <a:xfrm>
            <a:off x="457200" y="2286000"/>
            <a:ext cx="8229600" cy="4419600"/>
          </a:xfrm>
        </p:spPr>
        <p:txBody>
          <a:bodyPr>
            <a:normAutofit fontScale="92500"/>
          </a:bodyPr>
          <a:lstStyle/>
          <a:p>
            <a:pPr>
              <a:lnSpc>
                <a:spcPct val="150000"/>
              </a:lnSpc>
            </a:pPr>
            <a:r>
              <a:rPr lang="en-US" sz="2400" dirty="0" smtClean="0"/>
              <a:t>Ocular involvement include, patient complaints of dry eyes, with a gritty feeling under the eye lids, burning sensation, accumulation of thick strands at the inner </a:t>
            </a:r>
            <a:r>
              <a:rPr lang="en-US" sz="2400" dirty="0" err="1" smtClean="0"/>
              <a:t>canthi</a:t>
            </a:r>
            <a:r>
              <a:rPr lang="en-US" sz="2400" dirty="0" smtClean="0"/>
              <a:t>,  tearing redness, itching, eye fatigue and increase photosensitivity .</a:t>
            </a:r>
          </a:p>
          <a:p>
            <a:pPr>
              <a:lnSpc>
                <a:spcPct val="150000"/>
              </a:lnSpc>
            </a:pPr>
            <a:endParaRPr lang="en-US" sz="2400" dirty="0" smtClean="0"/>
          </a:p>
          <a:p>
            <a:pPr>
              <a:lnSpc>
                <a:spcPct val="150000"/>
              </a:lnSpc>
            </a:pPr>
            <a:r>
              <a:rPr lang="en-US" sz="2400" dirty="0" smtClean="0"/>
              <a:t>These are due to destruction of bulbar and corneal </a:t>
            </a:r>
            <a:r>
              <a:rPr lang="en-US" sz="2400" dirty="0" err="1" smtClean="0"/>
              <a:t>conjunctival</a:t>
            </a:r>
            <a:r>
              <a:rPr lang="en-US" sz="2400" dirty="0" smtClean="0"/>
              <a:t> epithelium defined as </a:t>
            </a:r>
            <a:r>
              <a:rPr lang="en-US" sz="2400" dirty="0" err="1" smtClean="0"/>
              <a:t>keratosis</a:t>
            </a:r>
            <a:r>
              <a:rPr lang="en-US" sz="2400" dirty="0" smtClean="0"/>
              <a:t> conjunctiva </a:t>
            </a:r>
            <a:r>
              <a:rPr lang="en-US" sz="2400" dirty="0" err="1" smtClean="0"/>
              <a:t>sicca</a:t>
            </a:r>
            <a:endParaRPr lang="en-US" sz="2400" dirty="0" smtClean="0"/>
          </a:p>
          <a:p>
            <a:pPr>
              <a:lnSpc>
                <a:spcPct val="150000"/>
              </a:lnSpc>
            </a:pPr>
            <a:r>
              <a:rPr lang="en-US" dirty="0" smtClean="0">
                <a:cs typeface="Arial" pitchFamily="34" charset="0"/>
              </a:rPr>
              <a:t>Irregularity of the corneal image may be present.</a:t>
            </a:r>
          </a:p>
          <a:p>
            <a:pPr>
              <a:lnSpc>
                <a:spcPct val="80000"/>
              </a:lnSpc>
            </a:pPr>
            <a:endParaRPr lang="en-US" sz="2400" dirty="0" smtClean="0"/>
          </a:p>
          <a:p>
            <a:pPr>
              <a:lnSpc>
                <a:spcPct val="80000"/>
              </a:lnSpc>
              <a:buNone/>
            </a:pPr>
            <a:endParaRPr lang="en-US" sz="2400" dirty="0" smtClean="0"/>
          </a:p>
          <a:p>
            <a:endParaRPr lang="en-US" dirty="0" smtClean="0">
              <a:solidFill>
                <a:srgbClr val="000000"/>
              </a:solidFill>
              <a:cs typeface="Arial" pitchFamily="34" charset="0"/>
            </a:endParaRPr>
          </a:p>
          <a:p>
            <a:endParaRPr lang="en-US" dirty="0"/>
          </a:p>
        </p:txBody>
      </p:sp>
      <p:pic>
        <p:nvPicPr>
          <p:cNvPr id="4" name="Picture 2" descr="redeye">
            <a:hlinkClick r:id="rId2"/>
          </p:cNvPr>
          <p:cNvPicPr>
            <a:picLocks noChangeAspect="1" noChangeArrowheads="1"/>
          </p:cNvPicPr>
          <p:nvPr/>
        </p:nvPicPr>
        <p:blipFill>
          <a:blip r:embed="rId3" cstate="print"/>
          <a:srcRect/>
          <a:stretch>
            <a:fillRect/>
          </a:stretch>
        </p:blipFill>
        <p:spPr bwMode="auto">
          <a:xfrm>
            <a:off x="6324600" y="0"/>
            <a:ext cx="2590800" cy="2251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105400"/>
          </a:xfrm>
        </p:spPr>
        <p:txBody>
          <a:bodyPr>
            <a:normAutofit/>
          </a:bodyPr>
          <a:lstStyle/>
          <a:p>
            <a:pPr>
              <a:lnSpc>
                <a:spcPct val="90000"/>
              </a:lnSpc>
            </a:pPr>
            <a:r>
              <a:rPr lang="en-US" sz="2400" dirty="0" smtClean="0"/>
              <a:t>Staining with vital dyes (rose Bengal or </a:t>
            </a:r>
            <a:r>
              <a:rPr lang="en-US" sz="2400" dirty="0" err="1" smtClean="0"/>
              <a:t>lissamine</a:t>
            </a:r>
            <a:r>
              <a:rPr lang="en-US" sz="2400" dirty="0" smtClean="0"/>
              <a:t> green)--The tests show how much damage dryness has done to the surface of the eye. </a:t>
            </a:r>
          </a:p>
          <a:p>
            <a:pPr>
              <a:lnSpc>
                <a:spcPct val="90000"/>
              </a:lnSpc>
            </a:pPr>
            <a:r>
              <a:rPr lang="en-US" sz="2400" dirty="0" smtClean="0"/>
              <a:t>The doctor puts a drop of a liquid containing a dye into the lower eye lid. </a:t>
            </a:r>
          </a:p>
          <a:p>
            <a:pPr>
              <a:lnSpc>
                <a:spcPct val="90000"/>
              </a:lnSpc>
            </a:pPr>
            <a:r>
              <a:rPr lang="en-US" sz="2400" dirty="0" smtClean="0"/>
              <a:t>These drops stain on the surface of the eye, highlighting any areas of injury. </a:t>
            </a:r>
            <a:br>
              <a:rPr lang="en-US" sz="2400" dirty="0" smtClean="0"/>
            </a:br>
            <a:endParaRPr lang="en-US" sz="2400"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nSpc>
                <a:spcPct val="90000"/>
              </a:lnSpc>
            </a:pPr>
            <a:r>
              <a:rPr lang="en-US" sz="2800" dirty="0" err="1" smtClean="0"/>
              <a:t>Schirmer</a:t>
            </a:r>
            <a:r>
              <a:rPr lang="en-US" sz="2800" dirty="0" smtClean="0"/>
              <a:t> test--This test measures tears to see how the </a:t>
            </a:r>
            <a:r>
              <a:rPr lang="en-US" sz="2800" dirty="0" err="1" smtClean="0"/>
              <a:t>lacrimal</a:t>
            </a:r>
            <a:r>
              <a:rPr lang="en-US" sz="2800" dirty="0" smtClean="0"/>
              <a:t> gland is working. </a:t>
            </a:r>
          </a:p>
          <a:p>
            <a:pPr>
              <a:lnSpc>
                <a:spcPct val="90000"/>
              </a:lnSpc>
            </a:pPr>
            <a:r>
              <a:rPr lang="en-US" sz="2800" dirty="0" smtClean="0"/>
              <a:t>It can be done in two ways:</a:t>
            </a:r>
          </a:p>
          <a:p>
            <a:pPr>
              <a:lnSpc>
                <a:spcPct val="90000"/>
              </a:lnSpc>
            </a:pPr>
            <a:r>
              <a:rPr lang="en-US" sz="2800" dirty="0" smtClean="0"/>
              <a:t> In </a:t>
            </a:r>
            <a:r>
              <a:rPr lang="en-US" sz="2800" dirty="0" err="1" smtClean="0"/>
              <a:t>Schirmer</a:t>
            </a:r>
            <a:r>
              <a:rPr lang="en-US" sz="2800" dirty="0" smtClean="0"/>
              <a:t> I, the doctor puts thin paper strips under the lower eyelids and measures the amount of wetness on the paper after 5 minutes. People with </a:t>
            </a:r>
            <a:r>
              <a:rPr lang="en-US" sz="2800" dirty="0" err="1" smtClean="0"/>
              <a:t>Sjogrens</a:t>
            </a:r>
            <a:r>
              <a:rPr lang="en-US" sz="2800" dirty="0" smtClean="0"/>
              <a:t> usually produce less than 8 millimeters of tears. </a:t>
            </a:r>
            <a:br>
              <a:rPr lang="en-US" sz="2800" dirty="0" smtClean="0"/>
            </a:br>
            <a:endParaRPr lang="en-US" sz="2800"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lament"/>
          <p:cNvPicPr>
            <a:picLocks noGrp="1" noChangeAspect="1" noChangeArrowheads="1"/>
          </p:cNvPicPr>
          <p:nvPr>
            <p:ph sz="quarter" idx="1"/>
          </p:nvPr>
        </p:nvPicPr>
        <p:blipFill>
          <a:blip r:embed="rId2" cstate="print"/>
          <a:srcRect/>
          <a:stretch>
            <a:fillRect/>
          </a:stretch>
        </p:blipFill>
        <p:spPr bwMode="auto">
          <a:xfrm>
            <a:off x="6096000" y="685800"/>
            <a:ext cx="2686050" cy="2190750"/>
          </a:xfrm>
          <a:prstGeom prst="rect">
            <a:avLst/>
          </a:prstGeom>
          <a:noFill/>
          <a:ln w="9525">
            <a:noFill/>
            <a:miter lim="800000"/>
            <a:headEnd/>
            <a:tailEnd/>
          </a:ln>
        </p:spPr>
      </p:pic>
      <p:sp>
        <p:nvSpPr>
          <p:cNvPr id="5" name="Rectangle 4"/>
          <p:cNvSpPr/>
          <p:nvPr/>
        </p:nvSpPr>
        <p:spPr>
          <a:xfrm>
            <a:off x="914400" y="2057400"/>
            <a:ext cx="6934200" cy="4955203"/>
          </a:xfrm>
          <a:prstGeom prst="rect">
            <a:avLst/>
          </a:prstGeom>
        </p:spPr>
        <p:txBody>
          <a:bodyPr wrap="square">
            <a:spAutoFit/>
          </a:bodyPr>
          <a:lstStyle/>
          <a:p>
            <a:endParaRPr lang="en-US" dirty="0" smtClean="0"/>
          </a:p>
          <a:p>
            <a:endParaRPr lang="en-US" sz="2800" dirty="0" smtClean="0"/>
          </a:p>
          <a:p>
            <a:r>
              <a:rPr lang="en-US" sz="2800" dirty="0" smtClean="0"/>
              <a:t>The </a:t>
            </a:r>
            <a:r>
              <a:rPr lang="en-US" sz="2800" dirty="0" err="1" smtClean="0"/>
              <a:t>Schirmer</a:t>
            </a:r>
            <a:r>
              <a:rPr lang="en-US" sz="2800" dirty="0" smtClean="0"/>
              <a:t> II test is similar, but the doctor uses a cotton swab to stimulate a tear reflex inside the nose.</a:t>
            </a:r>
            <a:br>
              <a:rPr lang="en-US" sz="2800" dirty="0" smtClean="0"/>
            </a:br>
            <a:endParaRPr lang="en-US" sz="2800" i="1" dirty="0" smtClean="0"/>
          </a:p>
          <a:p>
            <a:r>
              <a:rPr lang="en-US" sz="2800" i="1" dirty="0" err="1" smtClean="0"/>
              <a:t>Sjögren's</a:t>
            </a:r>
            <a:r>
              <a:rPr lang="en-US" sz="2800" i="1" dirty="0" smtClean="0"/>
              <a:t> antibodies,</a:t>
            </a:r>
            <a:r>
              <a:rPr lang="en-US" sz="2800" dirty="0" smtClean="0"/>
              <a:t> called </a:t>
            </a:r>
            <a:r>
              <a:rPr lang="en-US" sz="2800" i="1" dirty="0" smtClean="0"/>
              <a:t>SS-A</a:t>
            </a:r>
            <a:r>
              <a:rPr lang="en-US" sz="2800" dirty="0" smtClean="0"/>
              <a:t> (or </a:t>
            </a:r>
            <a:r>
              <a:rPr lang="en-US" sz="2800" i="1" dirty="0" smtClean="0"/>
              <a:t>SS-Ro</a:t>
            </a:r>
            <a:r>
              <a:rPr lang="en-US" sz="2800" dirty="0" smtClean="0"/>
              <a:t>) and </a:t>
            </a:r>
            <a:r>
              <a:rPr lang="en-US" sz="2800" i="1" dirty="0" smtClean="0"/>
              <a:t>SS-B</a:t>
            </a:r>
            <a:r>
              <a:rPr lang="en-US" sz="2800" dirty="0" smtClean="0"/>
              <a:t> (or </a:t>
            </a:r>
            <a:r>
              <a:rPr lang="en-US" sz="2800" i="1" dirty="0" smtClean="0"/>
              <a:t>SS-La</a:t>
            </a:r>
            <a:r>
              <a:rPr lang="en-US" sz="2800" dirty="0" smtClean="0"/>
              <a:t>), are specific antinuclear antibodies common in people with </a:t>
            </a:r>
            <a:r>
              <a:rPr lang="en-US" sz="2800" dirty="0" err="1" smtClean="0"/>
              <a:t>Sjögren's</a:t>
            </a:r>
            <a:r>
              <a:rPr lang="en-US" sz="2800" dirty="0" smtClean="0"/>
              <a:t>. However, you can have </a:t>
            </a:r>
            <a:r>
              <a:rPr lang="en-US" sz="2800" dirty="0" err="1" smtClean="0"/>
              <a:t>Sjögren's</a:t>
            </a:r>
            <a:r>
              <a:rPr lang="en-US" sz="2800" dirty="0" smtClean="0"/>
              <a:t> without having these ANAs. </a:t>
            </a:r>
          </a:p>
          <a:p>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105400"/>
          </a:xfrm>
        </p:spPr>
        <p:txBody>
          <a:bodyPr/>
          <a:lstStyle/>
          <a:p>
            <a:r>
              <a:rPr lang="en-US" sz="2400" dirty="0" smtClean="0">
                <a:cs typeface="Arial" pitchFamily="34" charset="0"/>
              </a:rPr>
              <a:t>Primary SS - Characteristic signs and symptoms (above) without associated autoimmune disease </a:t>
            </a:r>
          </a:p>
          <a:p>
            <a:r>
              <a:rPr lang="en-US" sz="2400" dirty="0" smtClean="0">
                <a:cs typeface="Arial" pitchFamily="34" charset="0"/>
              </a:rPr>
              <a:t>Secondary SS - Same as primary SS plus the presence of rheumatoid factor, SLE, </a:t>
            </a:r>
            <a:r>
              <a:rPr lang="en-US" sz="2400" dirty="0" err="1" smtClean="0">
                <a:cs typeface="Arial" pitchFamily="34" charset="0"/>
              </a:rPr>
              <a:t>polymyositis</a:t>
            </a:r>
            <a:r>
              <a:rPr lang="en-US" sz="2400" dirty="0" smtClean="0">
                <a:cs typeface="Arial" pitchFamily="34" charset="0"/>
              </a:rPr>
              <a:t>, scleroderma, or </a:t>
            </a:r>
            <a:r>
              <a:rPr lang="en-US" sz="2400" dirty="0" err="1" smtClean="0">
                <a:cs typeface="Arial" pitchFamily="34" charset="0"/>
              </a:rPr>
              <a:t>biliary</a:t>
            </a:r>
            <a:r>
              <a:rPr lang="en-US" sz="2400" dirty="0" smtClean="0">
                <a:cs typeface="Arial" pitchFamily="34" charset="0"/>
              </a:rPr>
              <a:t> cirrhosis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381000" y="274638"/>
            <a:ext cx="8229600" cy="639762"/>
          </a:xfrm>
        </p:spPr>
        <p:txBody>
          <a:bodyPr>
            <a:normAutofit fontScale="90000"/>
          </a:bodyPr>
          <a:lstStyle/>
          <a:p>
            <a:pPr eaLnBrk="1" hangingPunct="1"/>
            <a:r>
              <a:rPr lang="en-US" sz="3600" b="1" dirty="0" smtClean="0"/>
              <a:t>EUROPIAN CLASSIFICATION</a:t>
            </a:r>
          </a:p>
        </p:txBody>
      </p:sp>
      <p:sp>
        <p:nvSpPr>
          <p:cNvPr id="198659" name="Rectangle 3"/>
          <p:cNvSpPr>
            <a:spLocks noGrp="1" noChangeArrowheads="1"/>
          </p:cNvSpPr>
          <p:nvPr>
            <p:ph sz="quarter" idx="1"/>
          </p:nvPr>
        </p:nvSpPr>
        <p:spPr>
          <a:xfrm>
            <a:off x="457200" y="1295400"/>
            <a:ext cx="8458200" cy="5257800"/>
          </a:xfrm>
        </p:spPr>
        <p:txBody>
          <a:bodyPr/>
          <a:lstStyle/>
          <a:p>
            <a:pPr eaLnBrk="1" hangingPunct="1"/>
            <a:r>
              <a:rPr lang="en-US" sz="2800" u="sng" dirty="0" smtClean="0"/>
              <a:t>Ocular symptoms</a:t>
            </a:r>
            <a:r>
              <a:rPr lang="en-US" sz="2800" dirty="0" smtClean="0"/>
              <a:t>: dry eyes every day more than three months</a:t>
            </a:r>
          </a:p>
          <a:p>
            <a:pPr eaLnBrk="1" hangingPunct="1"/>
            <a:r>
              <a:rPr lang="en-US" sz="2800" dirty="0" smtClean="0"/>
              <a:t>Recurrent sensation of sand or gravel in the eye or use of tear substitute more than three times a day</a:t>
            </a:r>
          </a:p>
          <a:p>
            <a:r>
              <a:rPr lang="en-US" sz="2800" dirty="0" smtClean="0"/>
              <a:t> </a:t>
            </a:r>
            <a:r>
              <a:rPr lang="en-US" sz="2800" u="sng" dirty="0" smtClean="0"/>
              <a:t>Oral symptoms: </a:t>
            </a:r>
            <a:r>
              <a:rPr lang="en-US" sz="2800" dirty="0" smtClean="0"/>
              <a:t>Daily feeling of dry mouth for    				more than three months</a:t>
            </a:r>
          </a:p>
          <a:p>
            <a:pPr algn="ctr" eaLnBrk="1" hangingPunct="1">
              <a:buFontTx/>
              <a:buNone/>
            </a:pPr>
            <a:r>
              <a:rPr lang="en-US" sz="2800" dirty="0" smtClean="0"/>
              <a:t>                        persistent swollen salivary glands</a:t>
            </a:r>
          </a:p>
          <a:p>
            <a:pPr algn="ctr" eaLnBrk="1" hangingPunct="1">
              <a:buFontTx/>
              <a:buNone/>
            </a:pPr>
            <a:r>
              <a:rPr lang="en-US" sz="2800" dirty="0" smtClean="0"/>
              <a:t>                  use of liquid to aid in swallowing dry foods</a:t>
            </a:r>
          </a:p>
          <a:p>
            <a:pPr algn="ctr" eaLnBrk="1" hangingPunct="1"/>
            <a:endParaRPr lang="en-US" sz="28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sz="quarter" idx="1"/>
          </p:nvPr>
        </p:nvSpPr>
        <p:spPr>
          <a:xfrm>
            <a:off x="152400" y="990600"/>
            <a:ext cx="8763000" cy="5638800"/>
          </a:xfrm>
        </p:spPr>
        <p:txBody>
          <a:bodyPr/>
          <a:lstStyle/>
          <a:p>
            <a:pPr eaLnBrk="1" hangingPunct="1"/>
            <a:r>
              <a:rPr lang="en-US" u="sng" dirty="0" smtClean="0"/>
              <a:t>Ocular sign</a:t>
            </a:r>
            <a:r>
              <a:rPr lang="en-US" dirty="0" smtClean="0"/>
              <a:t>: positive </a:t>
            </a:r>
            <a:r>
              <a:rPr lang="en-US" dirty="0" err="1" smtClean="0"/>
              <a:t>Schrimer</a:t>
            </a:r>
            <a:r>
              <a:rPr lang="en-US" dirty="0" smtClean="0"/>
              <a:t>  test (&lt; 5mm in 5   							   minutes)</a:t>
            </a:r>
          </a:p>
          <a:p>
            <a:pPr eaLnBrk="1" hangingPunct="1"/>
            <a:r>
              <a:rPr lang="en-US" dirty="0" smtClean="0"/>
              <a:t>Salivary gland: positive result in one of the following test (salivary </a:t>
            </a:r>
            <a:r>
              <a:rPr lang="en-US" dirty="0" err="1" smtClean="0"/>
              <a:t>scintigraphy</a:t>
            </a:r>
            <a:r>
              <a:rPr lang="en-US" dirty="0" smtClean="0"/>
              <a:t>, parotid </a:t>
            </a:r>
            <a:r>
              <a:rPr lang="en-US" dirty="0" err="1" smtClean="0"/>
              <a:t>sialography</a:t>
            </a:r>
            <a:r>
              <a:rPr lang="en-US" dirty="0" smtClean="0"/>
              <a:t>, salivary flow (&lt;1.5ml in 15 minutes)</a:t>
            </a:r>
          </a:p>
          <a:p>
            <a:pPr eaLnBrk="1" hangingPunct="1">
              <a:buFontTx/>
              <a:buNone/>
            </a:pPr>
            <a:endParaRPr lang="en-US" dirty="0" smtClean="0"/>
          </a:p>
          <a:p>
            <a:pPr eaLnBrk="1" hangingPunct="1"/>
            <a:r>
              <a:rPr lang="en-US" u="sng" dirty="0" smtClean="0"/>
              <a:t>Auto antibodies</a:t>
            </a:r>
            <a:r>
              <a:rPr lang="en-US" dirty="0" smtClean="0"/>
              <a:t>: antibodies to Ro (SS-A) or LA (SS-B) antinuclear antibodies or Rheumatoid factor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sz="quarter" idx="1"/>
          </p:nvPr>
        </p:nvSpPr>
        <p:spPr>
          <a:xfrm>
            <a:off x="0" y="1219200"/>
            <a:ext cx="9144000" cy="5486400"/>
          </a:xfrm>
        </p:spPr>
        <p:txBody>
          <a:bodyPr/>
          <a:lstStyle/>
          <a:p>
            <a:pPr eaLnBrk="1" hangingPunct="1">
              <a:lnSpc>
                <a:spcPct val="90000"/>
              </a:lnSpc>
              <a:buFontTx/>
              <a:buNone/>
            </a:pPr>
            <a:r>
              <a:rPr lang="en-US" sz="2800" b="1" dirty="0" smtClean="0">
                <a:cs typeface="Arial" pitchFamily="34" charset="0"/>
              </a:rPr>
              <a:t>San Diego classification for </a:t>
            </a:r>
            <a:r>
              <a:rPr lang="en-US" sz="2800" b="1" dirty="0" err="1" smtClean="0">
                <a:cs typeface="Arial" pitchFamily="34" charset="0"/>
              </a:rPr>
              <a:t>Sjogren’s</a:t>
            </a:r>
            <a:r>
              <a:rPr lang="en-US" sz="2800" b="1" dirty="0" smtClean="0">
                <a:cs typeface="Arial" pitchFamily="34" charset="0"/>
              </a:rPr>
              <a:t> syndrome.</a:t>
            </a:r>
          </a:p>
          <a:p>
            <a:pPr eaLnBrk="1" hangingPunct="1">
              <a:lnSpc>
                <a:spcPct val="90000"/>
              </a:lnSpc>
              <a:buFontTx/>
              <a:buNone/>
            </a:pPr>
            <a:endParaRPr lang="en-US" sz="2800" b="1" dirty="0" smtClean="0">
              <a:cs typeface="Arial" pitchFamily="34" charset="0"/>
            </a:endParaRPr>
          </a:p>
          <a:p>
            <a:pPr eaLnBrk="1" hangingPunct="1">
              <a:lnSpc>
                <a:spcPct val="90000"/>
              </a:lnSpc>
            </a:pPr>
            <a:r>
              <a:rPr lang="en-US" sz="2800" dirty="0" smtClean="0">
                <a:cs typeface="Arial" pitchFamily="34" charset="0"/>
              </a:rPr>
              <a:t>Ocular symptoms - Symptoms of ocular dryness</a:t>
            </a:r>
          </a:p>
          <a:p>
            <a:pPr eaLnBrk="1" hangingPunct="1">
              <a:lnSpc>
                <a:spcPct val="90000"/>
              </a:lnSpc>
            </a:pPr>
            <a:r>
              <a:rPr lang="en-US" sz="2800" dirty="0" smtClean="0">
                <a:cs typeface="Arial" pitchFamily="34" charset="0"/>
              </a:rPr>
              <a:t>Ocular signs - Positive </a:t>
            </a:r>
            <a:r>
              <a:rPr lang="en-US" sz="2800" dirty="0" err="1" smtClean="0">
                <a:cs typeface="Arial" pitchFamily="34" charset="0"/>
              </a:rPr>
              <a:t>Schirmer</a:t>
            </a:r>
            <a:r>
              <a:rPr lang="en-US" sz="2800" dirty="0" smtClean="0">
                <a:cs typeface="Arial" pitchFamily="34" charset="0"/>
              </a:rPr>
              <a:t> test (&lt;8 mm in 5 min) and positive rose Bengal staining of the cornea</a:t>
            </a:r>
          </a:p>
          <a:p>
            <a:pPr eaLnBrk="1" hangingPunct="1">
              <a:lnSpc>
                <a:spcPct val="90000"/>
              </a:lnSpc>
            </a:pPr>
            <a:r>
              <a:rPr lang="en-US" sz="2800" dirty="0" smtClean="0">
                <a:cs typeface="Arial" pitchFamily="34" charset="0"/>
              </a:rPr>
              <a:t>Oral symptoms - Symptoms of oral dryness</a:t>
            </a:r>
          </a:p>
          <a:p>
            <a:pPr eaLnBrk="1" hangingPunct="1">
              <a:lnSpc>
                <a:spcPct val="90000"/>
              </a:lnSpc>
            </a:pPr>
            <a:r>
              <a:rPr lang="en-US" sz="2800" dirty="0" err="1" smtClean="0">
                <a:cs typeface="Arial" pitchFamily="34" charset="0"/>
              </a:rPr>
              <a:t>Histopathologic</a:t>
            </a:r>
            <a:r>
              <a:rPr lang="en-US" sz="2800" dirty="0" smtClean="0">
                <a:cs typeface="Arial" pitchFamily="34" charset="0"/>
              </a:rPr>
              <a:t> findings - Abnormal biopsy findings in a minor salivary gland (focus score &gt;2 in an average of 4 lobules)</a:t>
            </a:r>
          </a:p>
          <a:p>
            <a:pPr eaLnBrk="1" hangingPunct="1">
              <a:lnSpc>
                <a:spcPct val="90000"/>
              </a:lnSpc>
            </a:pPr>
            <a:endParaRPr lang="en-US" sz="2800" dirty="0" smtClean="0">
              <a:cs typeface="Arial" pitchFamily="34" charset="0"/>
            </a:endParaRPr>
          </a:p>
          <a:p>
            <a:pPr eaLnBrk="1" hangingPunct="1">
              <a:lnSpc>
                <a:spcPct val="90000"/>
              </a:lnSpc>
            </a:pPr>
            <a:endParaRPr lang="en-US" sz="2800" dirty="0" smtClean="0">
              <a:cs typeface="Arial" pitchFamily="34" charset="0"/>
            </a:endParaRPr>
          </a:p>
          <a:p>
            <a:pPr eaLnBrk="1" hangingPunct="1">
              <a:lnSpc>
                <a:spcPct val="90000"/>
              </a:lnSpc>
            </a:pPr>
            <a:endParaRPr lang="en-US" sz="2800" dirty="0" smtClean="0">
              <a:cs typeface="Arial" pitchFamily="34" charset="0"/>
            </a:endParaRPr>
          </a:p>
          <a:p>
            <a:pPr eaLnBrk="1" hangingPunct="1">
              <a:lnSpc>
                <a:spcPct val="90000"/>
              </a:lnSpc>
            </a:pPr>
            <a:endParaRPr lang="en-US" sz="28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181600"/>
          </a:xfrm>
        </p:spPr>
        <p:txBody>
          <a:bodyPr/>
          <a:lstStyle/>
          <a:p>
            <a:pPr>
              <a:lnSpc>
                <a:spcPct val="90000"/>
              </a:lnSpc>
              <a:buNone/>
            </a:pPr>
            <a:r>
              <a:rPr lang="en-US" sz="2400" dirty="0" smtClean="0">
                <a:cs typeface="Arial" pitchFamily="34" charset="0"/>
              </a:rPr>
              <a:t>Salivary gland involvement – </a:t>
            </a:r>
          </a:p>
          <a:p>
            <a:pPr>
              <a:lnSpc>
                <a:spcPct val="90000"/>
              </a:lnSpc>
            </a:pPr>
            <a:r>
              <a:rPr lang="en-US" sz="2400" dirty="0" smtClean="0">
                <a:cs typeface="Arial" pitchFamily="34" charset="0"/>
              </a:rPr>
              <a:t>Decreased parotid flow rate (</a:t>
            </a:r>
            <a:r>
              <a:rPr lang="en-US" sz="2400" dirty="0" err="1" smtClean="0">
                <a:cs typeface="Arial" pitchFamily="34" charset="0"/>
              </a:rPr>
              <a:t>eg</a:t>
            </a:r>
            <a:r>
              <a:rPr lang="en-US" sz="2400" dirty="0" smtClean="0">
                <a:cs typeface="Arial" pitchFamily="34" charset="0"/>
              </a:rPr>
              <a:t>, </a:t>
            </a:r>
            <a:r>
              <a:rPr lang="en-US" sz="2400" dirty="0" err="1" smtClean="0">
                <a:cs typeface="Arial" pitchFamily="34" charset="0"/>
              </a:rPr>
              <a:t>Lashley</a:t>
            </a:r>
            <a:r>
              <a:rPr lang="en-US" sz="2400" dirty="0" smtClean="0">
                <a:cs typeface="Arial" pitchFamily="34" charset="0"/>
              </a:rPr>
              <a:t> cups)</a:t>
            </a:r>
          </a:p>
          <a:p>
            <a:pPr>
              <a:lnSpc>
                <a:spcPct val="90000"/>
              </a:lnSpc>
            </a:pPr>
            <a:r>
              <a:rPr lang="en-US" sz="2400" dirty="0" smtClean="0">
                <a:cs typeface="Arial" pitchFamily="34" charset="0"/>
              </a:rPr>
              <a:t>Serologic or auto antibody test results :</a:t>
            </a:r>
          </a:p>
          <a:p>
            <a:pPr>
              <a:lnSpc>
                <a:spcPct val="90000"/>
              </a:lnSpc>
            </a:pPr>
            <a:r>
              <a:rPr lang="en-US" sz="2400" dirty="0" smtClean="0">
                <a:cs typeface="Arial" pitchFamily="34" charset="0"/>
              </a:rPr>
              <a:t> Serologic evidence of systemic autoimmunity, rheumatoid factor &gt;1:320 or antinuclear antibody (ANA) level &gt; 1:320 or positive result for SS-A (Ro) or SS-B (La) antibodies</a:t>
            </a:r>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sz="quarter" idx="1"/>
          </p:nvPr>
        </p:nvSpPr>
        <p:spPr>
          <a:xfrm>
            <a:off x="0" y="1219200"/>
            <a:ext cx="9144000" cy="5638800"/>
          </a:xfrm>
        </p:spPr>
        <p:txBody>
          <a:bodyPr/>
          <a:lstStyle/>
          <a:p>
            <a:pPr eaLnBrk="1" hangingPunct="1">
              <a:buFontTx/>
              <a:buNone/>
            </a:pPr>
            <a:r>
              <a:rPr lang="en-US" dirty="0" err="1" smtClean="0">
                <a:cs typeface="Arial" pitchFamily="34" charset="0"/>
              </a:rPr>
              <a:t>Histopathologic</a:t>
            </a:r>
            <a:r>
              <a:rPr lang="en-US" dirty="0" smtClean="0">
                <a:cs typeface="Arial" pitchFamily="34" charset="0"/>
              </a:rPr>
              <a:t> findings - Abnormal biopsy findings in a minor salivary gland (focus score &gt;2 in an average of 4 lobules)</a:t>
            </a:r>
          </a:p>
          <a:p>
            <a:pPr eaLnBrk="1" hangingPunct="1"/>
            <a:endParaRPr lang="en-US" dirty="0" smtClean="0">
              <a:cs typeface="Arial" pitchFamily="34" charset="0"/>
            </a:endParaRPr>
          </a:p>
          <a:p>
            <a:pPr eaLnBrk="1" hangingPunct="1">
              <a:buFontTx/>
              <a:buNone/>
            </a:pPr>
            <a:r>
              <a:rPr lang="en-US" dirty="0" smtClean="0">
                <a:cs typeface="Arial" pitchFamily="34" charset="0"/>
              </a:rPr>
              <a:t>Salivary gland involvement :</a:t>
            </a:r>
          </a:p>
          <a:p>
            <a:pPr eaLnBrk="1" hangingPunct="1"/>
            <a:r>
              <a:rPr lang="en-US" dirty="0" smtClean="0">
                <a:cs typeface="Arial" pitchFamily="34" charset="0"/>
              </a:rPr>
              <a:t>Decreased parotid flow rate (</a:t>
            </a:r>
            <a:r>
              <a:rPr lang="en-US" dirty="0" err="1" smtClean="0">
                <a:cs typeface="Arial" pitchFamily="34" charset="0"/>
              </a:rPr>
              <a:t>eg</a:t>
            </a:r>
            <a:r>
              <a:rPr lang="en-US" dirty="0" smtClean="0">
                <a:cs typeface="Arial" pitchFamily="34" charset="0"/>
              </a:rPr>
              <a:t>, </a:t>
            </a:r>
            <a:r>
              <a:rPr lang="en-US" dirty="0" err="1" smtClean="0">
                <a:cs typeface="Arial" pitchFamily="34" charset="0"/>
              </a:rPr>
              <a:t>Lashley</a:t>
            </a:r>
            <a:r>
              <a:rPr lang="en-US" dirty="0" smtClean="0">
                <a:cs typeface="Arial" pitchFamily="34" charset="0"/>
              </a:rPr>
              <a:t> cups)</a:t>
            </a:r>
          </a:p>
          <a:p>
            <a:pPr eaLnBrk="1" hangingPunct="1"/>
            <a:r>
              <a:rPr lang="en-US" dirty="0" smtClean="0">
                <a:cs typeface="Arial" pitchFamily="34" charset="0"/>
              </a:rPr>
              <a:t>Serologic or autoantibody test results –</a:t>
            </a:r>
          </a:p>
          <a:p>
            <a:pPr eaLnBrk="1" hangingPunct="1"/>
            <a:r>
              <a:rPr lang="en-US" dirty="0" smtClean="0">
                <a:cs typeface="Arial" pitchFamily="34" charset="0"/>
              </a:rPr>
              <a:t> Serologic evidence of systemic autoimmunity, rheumatoid factor &gt;1:320 or antinuclear antibody (ANA) level &gt; 1:320 or positive result for SS-A (Ro) or SS-B (La) antibodies</a:t>
            </a:r>
          </a:p>
          <a:p>
            <a:pPr eaLnBrk="1" hangingPunct="1"/>
            <a:endParaRPr lang="en-US" dirty="0" smtClean="0">
              <a:cs typeface="Arial" pitchFamily="34" charset="0"/>
            </a:endParaRPr>
          </a:p>
          <a:p>
            <a:pPr eaLnBrk="1" hangingPunct="1"/>
            <a:endParaRPr lang="en-US" dirty="0" smtClean="0">
              <a:cs typeface="Arial" pitchFamily="34" charset="0"/>
            </a:endParaRPr>
          </a:p>
          <a:p>
            <a:pPr eaLnBrk="1" hangingPunct="1"/>
            <a:endParaRPr lang="en-US" sz="2800" dirty="0" smtClean="0">
              <a:cs typeface="Arial" pitchFamily="34" charset="0"/>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dirty="0" smtClean="0"/>
              <a:t>Microscopic anatomy</a:t>
            </a:r>
            <a:endParaRPr lang="en-US" sz="2800" dirty="0"/>
          </a:p>
        </p:txBody>
      </p:sp>
      <p:sp>
        <p:nvSpPr>
          <p:cNvPr id="3" name="Content Placeholder 2"/>
          <p:cNvSpPr>
            <a:spLocks noGrp="1"/>
          </p:cNvSpPr>
          <p:nvPr>
            <p:ph sz="quarter" idx="1"/>
          </p:nvPr>
        </p:nvSpPr>
        <p:spPr>
          <a:xfrm>
            <a:off x="457200" y="1524000"/>
            <a:ext cx="8229600" cy="4800600"/>
          </a:xfrm>
        </p:spPr>
        <p:txBody>
          <a:bodyPr/>
          <a:lstStyle/>
          <a:p>
            <a:pPr>
              <a:defRPr/>
            </a:pPr>
            <a:r>
              <a:rPr lang="en-US" sz="2400" dirty="0" smtClean="0"/>
              <a:t>The functional unit of the salivary gland tissues is the alveolus or </a:t>
            </a:r>
            <a:r>
              <a:rPr lang="en-US" sz="2400" dirty="0" err="1" smtClean="0"/>
              <a:t>acinus</a:t>
            </a:r>
            <a:r>
              <a:rPr lang="en-US" sz="2400" dirty="0" smtClean="0"/>
              <a:t>.</a:t>
            </a:r>
          </a:p>
          <a:p>
            <a:pPr>
              <a:defRPr/>
            </a:pPr>
            <a:endParaRPr lang="en-US" sz="2400" dirty="0" smtClean="0"/>
          </a:p>
          <a:p>
            <a:pPr>
              <a:defRPr/>
            </a:pPr>
            <a:r>
              <a:rPr lang="en-US" sz="2400" dirty="0" smtClean="0"/>
              <a:t>Each </a:t>
            </a:r>
            <a:r>
              <a:rPr lang="en-US" sz="2400" dirty="0" err="1" smtClean="0"/>
              <a:t>acinus</a:t>
            </a:r>
            <a:r>
              <a:rPr lang="en-US" sz="2400" dirty="0" smtClean="0"/>
              <a:t> can be either mucous, serous or the combination of the two.</a:t>
            </a:r>
          </a:p>
          <a:p>
            <a:pPr>
              <a:defRPr/>
            </a:pPr>
            <a:endParaRPr lang="en-US" sz="2400" dirty="0" smtClean="0"/>
          </a:p>
          <a:p>
            <a:pPr>
              <a:defRPr/>
            </a:pPr>
            <a:r>
              <a:rPr lang="en-US" sz="2400" dirty="0" smtClean="0"/>
              <a:t>The </a:t>
            </a:r>
            <a:r>
              <a:rPr lang="en-US" sz="2400" dirty="0" err="1" smtClean="0"/>
              <a:t>acinus</a:t>
            </a:r>
            <a:r>
              <a:rPr lang="en-US" sz="2400" dirty="0" smtClean="0"/>
              <a:t> is a cluster of pyramidal cells.</a:t>
            </a:r>
          </a:p>
          <a:p>
            <a:endParaRPr lang="en-US" dirty="0"/>
          </a:p>
        </p:txBody>
      </p:sp>
      <p:pic>
        <p:nvPicPr>
          <p:cNvPr id="4" name="Picture 2052" descr="saliva"/>
          <p:cNvPicPr>
            <a:picLocks noChangeAspect="1" noChangeArrowheads="1"/>
          </p:cNvPicPr>
          <p:nvPr/>
        </p:nvPicPr>
        <p:blipFill>
          <a:blip r:embed="rId2" cstate="print"/>
          <a:srcRect/>
          <a:stretch>
            <a:fillRect/>
          </a:stretch>
        </p:blipFill>
        <p:spPr bwMode="auto">
          <a:xfrm>
            <a:off x="5943600" y="4495799"/>
            <a:ext cx="3200400" cy="235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sz="quarter" idx="1"/>
          </p:nvPr>
        </p:nvSpPr>
        <p:spPr>
          <a:xfrm>
            <a:off x="0" y="1219200"/>
            <a:ext cx="9144000" cy="5638800"/>
          </a:xfrm>
        </p:spPr>
        <p:txBody>
          <a:bodyPr/>
          <a:lstStyle/>
          <a:p>
            <a:pPr eaLnBrk="1" hangingPunct="1">
              <a:buFontTx/>
              <a:buNone/>
            </a:pPr>
            <a:r>
              <a:rPr lang="en-US" sz="2800" b="1" dirty="0" smtClean="0">
                <a:cs typeface="Arial" pitchFamily="34" charset="0"/>
              </a:rPr>
              <a:t>Categories</a:t>
            </a:r>
            <a:r>
              <a:rPr lang="en-US" sz="2800" dirty="0" smtClean="0">
                <a:cs typeface="Arial" pitchFamily="34" charset="0"/>
              </a:rPr>
              <a:t> </a:t>
            </a:r>
          </a:p>
          <a:p>
            <a:pPr eaLnBrk="1" hangingPunct="1"/>
            <a:r>
              <a:rPr lang="en-US" sz="2800" dirty="0" smtClean="0">
                <a:cs typeface="Arial" pitchFamily="34" charset="0"/>
              </a:rPr>
              <a:t>Definite - Objective evidence of dry eyes and/or mouth, autoantibody presence, and characteristic results from minor salivary gland biopsy </a:t>
            </a:r>
          </a:p>
          <a:p>
            <a:pPr eaLnBrk="1" hangingPunct="1"/>
            <a:r>
              <a:rPr lang="en-US" sz="2800" dirty="0" smtClean="0">
                <a:cs typeface="Arial" pitchFamily="34" charset="0"/>
              </a:rPr>
              <a:t>Probable - Same as the above, but results from minor salivary gland biopsy not required </a:t>
            </a:r>
          </a:p>
          <a:p>
            <a:pPr eaLnBrk="1" hangingPunct="1"/>
            <a:r>
              <a:rPr lang="en-US" sz="2800" dirty="0" smtClean="0">
                <a:cs typeface="Arial" pitchFamily="34" charset="0"/>
              </a:rPr>
              <a:t>Primary SS - Characteristic signs and symptoms (above) without associated autoimmune disease </a:t>
            </a:r>
          </a:p>
          <a:p>
            <a:pPr eaLnBrk="1" hangingPunct="1"/>
            <a:r>
              <a:rPr lang="en-US" sz="2800" dirty="0" smtClean="0">
                <a:cs typeface="Arial" pitchFamily="34" charset="0"/>
              </a:rPr>
              <a:t>Secondary SS - Same as primary SS plus the presence of rheumatoid factor, SLE, </a:t>
            </a:r>
            <a:r>
              <a:rPr lang="en-US" sz="2800" dirty="0" err="1" smtClean="0">
                <a:cs typeface="Arial" pitchFamily="34" charset="0"/>
              </a:rPr>
              <a:t>polymyositis</a:t>
            </a:r>
            <a:r>
              <a:rPr lang="en-US" sz="2800" dirty="0" smtClean="0">
                <a:cs typeface="Arial" pitchFamily="34" charset="0"/>
              </a:rPr>
              <a:t>, scleroderma, or </a:t>
            </a:r>
            <a:r>
              <a:rPr lang="en-US" sz="2800" dirty="0" err="1" smtClean="0">
                <a:cs typeface="Arial" pitchFamily="34" charset="0"/>
              </a:rPr>
              <a:t>biliary</a:t>
            </a:r>
            <a:r>
              <a:rPr lang="en-US" sz="2800" dirty="0" smtClean="0">
                <a:cs typeface="Arial" pitchFamily="34" charset="0"/>
              </a:rPr>
              <a:t> cirrhosis.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lstStyle/>
          <a:p>
            <a:pPr>
              <a:buNone/>
            </a:pPr>
            <a:r>
              <a:rPr lang="en-US" u="sng" dirty="0" smtClean="0"/>
              <a:t>HIV infected </a:t>
            </a:r>
            <a:r>
              <a:rPr lang="en-US" u="sng" dirty="0" err="1" smtClean="0"/>
              <a:t>Sjogrens</a:t>
            </a:r>
            <a:r>
              <a:rPr lang="en-US" u="sng" dirty="0" smtClean="0"/>
              <a:t> syndrome:</a:t>
            </a:r>
          </a:p>
          <a:p>
            <a:r>
              <a:rPr lang="en-US" dirty="0" smtClean="0"/>
              <a:t>Predominant in young males</a:t>
            </a:r>
          </a:p>
          <a:p>
            <a:r>
              <a:rPr lang="en-US" dirty="0" smtClean="0"/>
              <a:t>Lack of auto antibodies to RO/SS-A and La/SS-B</a:t>
            </a:r>
          </a:p>
          <a:p>
            <a:r>
              <a:rPr lang="en-US" dirty="0" smtClean="0"/>
              <a:t>Lymphoid infiltration is seen with predominant CD8</a:t>
            </a:r>
            <a:r>
              <a:rPr lang="en-US" baseline="30000" dirty="0" smtClean="0"/>
              <a:t>+</a:t>
            </a:r>
            <a:r>
              <a:rPr lang="en-US" dirty="0" smtClean="0"/>
              <a:t> lymphocytes</a:t>
            </a:r>
          </a:p>
          <a:p>
            <a:r>
              <a:rPr lang="en-US" dirty="0" smtClean="0"/>
              <a:t>It is associated with HLA-DR5</a:t>
            </a:r>
          </a:p>
          <a:p>
            <a:r>
              <a:rPr lang="en-US" dirty="0" smtClean="0"/>
              <a:t>positive serological test for HIV</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smtClean="0"/>
              <a:t>MIKULICZ’S DISEASE (MD)</a:t>
            </a:r>
            <a:endParaRPr lang="en-US" sz="3200" dirty="0"/>
          </a:p>
        </p:txBody>
      </p:sp>
      <p:sp>
        <p:nvSpPr>
          <p:cNvPr id="3" name="Content Placeholder 2"/>
          <p:cNvSpPr>
            <a:spLocks noGrp="1"/>
          </p:cNvSpPr>
          <p:nvPr>
            <p:ph sz="quarter" idx="1"/>
          </p:nvPr>
        </p:nvSpPr>
        <p:spPr>
          <a:xfrm>
            <a:off x="457200" y="1524000"/>
            <a:ext cx="8229600" cy="5105400"/>
          </a:xfrm>
        </p:spPr>
        <p:txBody>
          <a:bodyPr>
            <a:normAutofit/>
          </a:bodyPr>
          <a:lstStyle/>
          <a:p>
            <a:pPr>
              <a:lnSpc>
                <a:spcPct val="90000"/>
              </a:lnSpc>
            </a:pPr>
            <a:r>
              <a:rPr lang="en-US" sz="2400" dirty="0" smtClean="0"/>
              <a:t>It is also called as benign </a:t>
            </a:r>
            <a:r>
              <a:rPr lang="en-US" sz="2400" dirty="0" err="1" smtClean="0"/>
              <a:t>lympho</a:t>
            </a:r>
            <a:r>
              <a:rPr lang="en-US" sz="2400" dirty="0" smtClean="0"/>
              <a:t> epithelial lesion</a:t>
            </a:r>
          </a:p>
          <a:p>
            <a:pPr>
              <a:lnSpc>
                <a:spcPct val="90000"/>
              </a:lnSpc>
            </a:pPr>
            <a:r>
              <a:rPr lang="en-US" sz="2400" dirty="0" smtClean="0"/>
              <a:t>MD was first described in 1937 as a benign, a symptomatic symmetrical enlargement of the </a:t>
            </a:r>
            <a:r>
              <a:rPr lang="en-US" sz="2400" dirty="0" err="1" smtClean="0"/>
              <a:t>lacrimal</a:t>
            </a:r>
            <a:r>
              <a:rPr lang="en-US" sz="2400" dirty="0" smtClean="0"/>
              <a:t> and salivary  gland</a:t>
            </a:r>
          </a:p>
          <a:p>
            <a:pPr>
              <a:lnSpc>
                <a:spcPct val="90000"/>
              </a:lnSpc>
            </a:pPr>
            <a:r>
              <a:rPr lang="en-US" sz="2400" dirty="0" smtClean="0"/>
              <a:t>The condition is thought to be a variant of a larger symptom complex , </a:t>
            </a:r>
            <a:r>
              <a:rPr lang="en-US" sz="2400" dirty="0" err="1" smtClean="0"/>
              <a:t>Sjogrens</a:t>
            </a:r>
            <a:r>
              <a:rPr lang="en-US" sz="2400" dirty="0" smtClean="0"/>
              <a:t> syndrome because their pathologic characteristic are similar</a:t>
            </a:r>
          </a:p>
          <a:p>
            <a:pPr>
              <a:lnSpc>
                <a:spcPct val="90000"/>
              </a:lnSpc>
            </a:pPr>
            <a:r>
              <a:rPr lang="en-US" sz="2400" dirty="0" smtClean="0"/>
              <a:t>Both the condition are characterized by dense infiltration with lymphocytes of salivary and </a:t>
            </a:r>
            <a:r>
              <a:rPr lang="en-US" sz="2400" dirty="0" err="1" smtClean="0"/>
              <a:t>lacrimal</a:t>
            </a:r>
            <a:r>
              <a:rPr lang="en-US" sz="2400" dirty="0" smtClean="0"/>
              <a:t> gland</a:t>
            </a:r>
          </a:p>
          <a:p>
            <a:pPr>
              <a:lnSpc>
                <a:spcPct val="90000"/>
              </a:lnSpc>
            </a:pPr>
            <a:r>
              <a:rPr lang="en-US" sz="2400" dirty="0" smtClean="0"/>
              <a:t>According to the criteria of Schaffer and Jacobsen MD is of unknown etiology and follows a benign course</a:t>
            </a:r>
          </a:p>
          <a:p>
            <a:pPr>
              <a:lnSpc>
                <a:spcPct val="90000"/>
              </a:lnSpc>
            </a:pPr>
            <a:r>
              <a:rPr lang="en-US" sz="2400" dirty="0" err="1" smtClean="0"/>
              <a:t>Mikulicz’s</a:t>
            </a:r>
            <a:r>
              <a:rPr lang="en-US" sz="2400" dirty="0" smtClean="0"/>
              <a:t> syndrome is associated with some other disorders such as leukemia, </a:t>
            </a:r>
            <a:r>
              <a:rPr lang="en-US" sz="2400" dirty="0" err="1" smtClean="0"/>
              <a:t>lymphosarcoma</a:t>
            </a:r>
            <a:r>
              <a:rPr lang="en-US" sz="2400" dirty="0" smtClean="0"/>
              <a:t>, tuberculosis and sarcoidosis</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 treatment is palliative, the possibility of </a:t>
            </a:r>
            <a:r>
              <a:rPr lang="en-US" dirty="0" err="1" smtClean="0"/>
              <a:t>neoplastic</a:t>
            </a:r>
            <a:r>
              <a:rPr lang="en-US" dirty="0" smtClean="0"/>
              <a:t> transformation is a concern</a:t>
            </a:r>
          </a:p>
          <a:p>
            <a:r>
              <a:rPr lang="en-US" dirty="0" smtClean="0"/>
              <a:t>The detection of monoclonal lymphocytic infiltrate is thought to be suggestive of low grade lymphoma</a:t>
            </a:r>
          </a:p>
          <a:p>
            <a:r>
              <a:rPr lang="en-US" dirty="0" smtClean="0"/>
              <a:t>Treatment is controversial; some clinician advocate irradiation therapy where as others recommend monitoring when the disease is limited to the salivary gland</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76200"/>
            <a:ext cx="7772400" cy="838200"/>
          </a:xfrm>
        </p:spPr>
        <p:txBody>
          <a:bodyPr>
            <a:normAutofit/>
          </a:bodyPr>
          <a:lstStyle/>
          <a:p>
            <a:pPr eaLnBrk="1" hangingPunct="1"/>
            <a:r>
              <a:rPr lang="en-US" sz="3600" dirty="0" smtClean="0"/>
              <a:t>SIALORRHOEA</a:t>
            </a:r>
          </a:p>
        </p:txBody>
      </p:sp>
      <p:sp>
        <p:nvSpPr>
          <p:cNvPr id="214019" name="Rectangle 3"/>
          <p:cNvSpPr>
            <a:spLocks noGrp="1" noChangeArrowheads="1"/>
          </p:cNvSpPr>
          <p:nvPr>
            <p:ph sz="quarter" idx="1"/>
          </p:nvPr>
        </p:nvSpPr>
        <p:spPr>
          <a:xfrm>
            <a:off x="228600" y="1143000"/>
            <a:ext cx="8686800" cy="5486400"/>
          </a:xfrm>
        </p:spPr>
        <p:txBody>
          <a:bodyPr/>
          <a:lstStyle/>
          <a:p>
            <a:pPr eaLnBrk="1" hangingPunct="1">
              <a:lnSpc>
                <a:spcPct val="90000"/>
              </a:lnSpc>
              <a:buNone/>
            </a:pPr>
            <a:r>
              <a:rPr lang="en-US" sz="2800" dirty="0" smtClean="0"/>
              <a:t>Also called as </a:t>
            </a:r>
            <a:r>
              <a:rPr lang="en-US" sz="2800" dirty="0" err="1" smtClean="0"/>
              <a:t>ptyalism</a:t>
            </a:r>
            <a:endParaRPr lang="en-US" sz="2800" dirty="0" smtClean="0"/>
          </a:p>
          <a:p>
            <a:pPr eaLnBrk="1" hangingPunct="1">
              <a:lnSpc>
                <a:spcPct val="90000"/>
              </a:lnSpc>
              <a:buNone/>
            </a:pPr>
            <a:r>
              <a:rPr lang="en-US" sz="2800" u="sng" dirty="0" smtClean="0"/>
              <a:t>Local</a:t>
            </a:r>
            <a:r>
              <a:rPr lang="en-US" sz="2800" dirty="0" smtClean="0"/>
              <a:t>: </a:t>
            </a:r>
          </a:p>
          <a:p>
            <a:pPr eaLnBrk="1" hangingPunct="1">
              <a:lnSpc>
                <a:spcPct val="90000"/>
              </a:lnSpc>
            </a:pPr>
            <a:r>
              <a:rPr lang="en-US" sz="2800" dirty="0" smtClean="0"/>
              <a:t>Herpes stomatitis</a:t>
            </a:r>
          </a:p>
          <a:p>
            <a:pPr eaLnBrk="1" hangingPunct="1">
              <a:lnSpc>
                <a:spcPct val="90000"/>
              </a:lnSpc>
            </a:pPr>
            <a:r>
              <a:rPr lang="en-US" sz="2800" dirty="0" smtClean="0"/>
              <a:t>ANUG</a:t>
            </a:r>
          </a:p>
          <a:p>
            <a:pPr eaLnBrk="1" hangingPunct="1">
              <a:lnSpc>
                <a:spcPct val="90000"/>
              </a:lnSpc>
            </a:pPr>
            <a:r>
              <a:rPr lang="en-US" sz="2800" dirty="0" smtClean="0"/>
              <a:t>Pharyngitis</a:t>
            </a:r>
          </a:p>
          <a:p>
            <a:pPr eaLnBrk="1" hangingPunct="1">
              <a:lnSpc>
                <a:spcPct val="90000"/>
              </a:lnSpc>
            </a:pPr>
            <a:r>
              <a:rPr lang="en-US" sz="2800" dirty="0" err="1" smtClean="0"/>
              <a:t>Apthous</a:t>
            </a:r>
            <a:r>
              <a:rPr lang="en-US" sz="2800" dirty="0" smtClean="0"/>
              <a:t> ulcers</a:t>
            </a:r>
          </a:p>
          <a:p>
            <a:pPr eaLnBrk="1" hangingPunct="1">
              <a:lnSpc>
                <a:spcPct val="90000"/>
              </a:lnSpc>
            </a:pPr>
            <a:r>
              <a:rPr lang="en-US" sz="2800" dirty="0" smtClean="0"/>
              <a:t>Eruption of teeth</a:t>
            </a:r>
          </a:p>
          <a:p>
            <a:pPr eaLnBrk="1" hangingPunct="1">
              <a:lnSpc>
                <a:spcPct val="90000"/>
              </a:lnSpc>
              <a:buNone/>
            </a:pPr>
            <a:r>
              <a:rPr lang="en-US" sz="2800" u="sng" dirty="0" smtClean="0"/>
              <a:t>Neurologic</a:t>
            </a:r>
            <a:r>
              <a:rPr lang="en-US" sz="2800" dirty="0" smtClean="0"/>
              <a:t>:</a:t>
            </a:r>
          </a:p>
          <a:p>
            <a:pPr eaLnBrk="1" hangingPunct="1">
              <a:lnSpc>
                <a:spcPct val="90000"/>
              </a:lnSpc>
            </a:pPr>
            <a:r>
              <a:rPr lang="en-US" sz="2800" dirty="0" smtClean="0"/>
              <a:t> Parkinsonism</a:t>
            </a:r>
          </a:p>
          <a:p>
            <a:pPr eaLnBrk="1" hangingPunct="1">
              <a:lnSpc>
                <a:spcPct val="90000"/>
              </a:lnSpc>
            </a:pPr>
            <a:r>
              <a:rPr lang="en-US" sz="2800" dirty="0" smtClean="0"/>
              <a:t>Epilepsy</a:t>
            </a:r>
          </a:p>
          <a:p>
            <a:pPr eaLnBrk="1" hangingPunct="1">
              <a:lnSpc>
                <a:spcPct val="90000"/>
              </a:lnSpc>
            </a:pPr>
            <a:r>
              <a:rPr lang="en-US" sz="2800" dirty="0" smtClean="0"/>
              <a:t>Mental retardation</a:t>
            </a:r>
          </a:p>
          <a:p>
            <a:pPr eaLnBrk="1" hangingPunct="1">
              <a:lnSpc>
                <a:spcPct val="90000"/>
              </a:lnSpc>
              <a:buFontTx/>
              <a:buNone/>
            </a:pPr>
            <a:endParaRPr lang="en-US" sz="2800" dirty="0" smtClean="0">
              <a:solidFill>
                <a:srgbClr val="0066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sz="quarter" idx="1"/>
          </p:nvPr>
        </p:nvSpPr>
        <p:spPr>
          <a:xfrm>
            <a:off x="381000" y="533400"/>
            <a:ext cx="8077200" cy="5562600"/>
          </a:xfrm>
        </p:spPr>
        <p:txBody>
          <a:bodyPr/>
          <a:lstStyle/>
          <a:p>
            <a:pPr eaLnBrk="1" hangingPunct="1"/>
            <a:r>
              <a:rPr lang="en-US" sz="2800" u="sng" dirty="0" smtClean="0"/>
              <a:t>Increase flow rate</a:t>
            </a:r>
            <a:r>
              <a:rPr lang="en-US" sz="2800" dirty="0" smtClean="0"/>
              <a:t>: </a:t>
            </a:r>
            <a:r>
              <a:rPr lang="en-US" sz="2800" dirty="0" err="1" smtClean="0"/>
              <a:t>Acrodynia</a:t>
            </a:r>
            <a:endParaRPr lang="en-US" sz="2800" dirty="0" smtClean="0"/>
          </a:p>
          <a:p>
            <a:pPr eaLnBrk="1" hangingPunct="1"/>
            <a:r>
              <a:rPr lang="en-US" sz="2800" dirty="0" smtClean="0"/>
              <a:t>Rabies</a:t>
            </a:r>
          </a:p>
          <a:p>
            <a:pPr eaLnBrk="1" hangingPunct="1"/>
            <a:r>
              <a:rPr lang="en-US" sz="2800" dirty="0" smtClean="0"/>
              <a:t>Familial </a:t>
            </a:r>
            <a:r>
              <a:rPr lang="en-US" sz="2800" dirty="0" err="1" smtClean="0"/>
              <a:t>Dysautonomias</a:t>
            </a:r>
            <a:endParaRPr lang="en-US" sz="2800" dirty="0" smtClean="0"/>
          </a:p>
          <a:p>
            <a:pPr eaLnBrk="1" hangingPunct="1">
              <a:buFontTx/>
              <a:buNone/>
            </a:pPr>
            <a:endParaRPr lang="en-US" sz="2800" dirty="0" smtClean="0"/>
          </a:p>
          <a:p>
            <a:pPr eaLnBrk="1" hangingPunct="1"/>
            <a:r>
              <a:rPr lang="en-US" sz="2800" dirty="0" err="1" smtClean="0">
                <a:cs typeface="Times New Roman" pitchFamily="18" charset="0"/>
              </a:rPr>
              <a:t>Ptyalism</a:t>
            </a:r>
            <a:r>
              <a:rPr lang="en-US" sz="2800" dirty="0" smtClean="0">
                <a:cs typeface="Times New Roman" pitchFamily="18" charset="0"/>
              </a:rPr>
              <a:t> is often classified as acute or chronic </a:t>
            </a:r>
            <a:r>
              <a:rPr lang="en-US" sz="2800" dirty="0" err="1" smtClean="0">
                <a:cs typeface="Times New Roman" pitchFamily="18" charset="0"/>
              </a:rPr>
              <a:t>ptyalism</a:t>
            </a:r>
            <a:endParaRPr lang="en-US" sz="2800" dirty="0" smtClean="0">
              <a:cs typeface="Times New Roman" pitchFamily="18" charset="0"/>
            </a:endParaRPr>
          </a:p>
          <a:p>
            <a:pPr eaLnBrk="1" hangingPunct="1">
              <a:buFontTx/>
              <a:buNone/>
            </a:pPr>
            <a:r>
              <a:rPr lang="en-US" sz="2800" u="sng" dirty="0" smtClean="0">
                <a:cs typeface="Times New Roman" pitchFamily="18" charset="0"/>
              </a:rPr>
              <a:t>Acute </a:t>
            </a:r>
            <a:r>
              <a:rPr lang="en-US" sz="2800" u="sng" dirty="0" err="1" smtClean="0">
                <a:cs typeface="Times New Roman" pitchFamily="18" charset="0"/>
              </a:rPr>
              <a:t>ptyalism</a:t>
            </a:r>
            <a:r>
              <a:rPr lang="en-US" sz="2800" u="sng" dirty="0" smtClean="0">
                <a:cs typeface="Times New Roman" pitchFamily="18" charset="0"/>
              </a:rPr>
              <a:t>:</a:t>
            </a:r>
          </a:p>
          <a:p>
            <a:pPr eaLnBrk="1" hangingPunct="1"/>
            <a:r>
              <a:rPr lang="en-US" sz="2800" dirty="0" err="1" smtClean="0">
                <a:cs typeface="Tahoma" pitchFamily="34" charset="0"/>
              </a:rPr>
              <a:t>Epiglottitis</a:t>
            </a:r>
            <a:endParaRPr lang="en-US" sz="2800" dirty="0" smtClean="0">
              <a:cs typeface="Times New Roman" pitchFamily="18" charset="0"/>
            </a:endParaRPr>
          </a:p>
          <a:p>
            <a:pPr eaLnBrk="1" hangingPunct="1"/>
            <a:r>
              <a:rPr lang="en-US" sz="2800" dirty="0" err="1" smtClean="0">
                <a:cs typeface="Tahoma" pitchFamily="34" charset="0"/>
              </a:rPr>
              <a:t>Neoplasia</a:t>
            </a:r>
            <a:r>
              <a:rPr lang="en-US" sz="2800" dirty="0" smtClean="0">
                <a:cs typeface="Tahoma" pitchFamily="34" charset="0"/>
              </a:rPr>
              <a:t> or presence of a tumor</a:t>
            </a:r>
            <a:endParaRPr lang="en-US" sz="2800" dirty="0" smtClean="0">
              <a:cs typeface="Times New Roman" pitchFamily="18" charset="0"/>
            </a:endParaRPr>
          </a:p>
          <a:p>
            <a:pPr eaLnBrk="1" hangingPunct="1"/>
            <a:r>
              <a:rPr lang="en-US" sz="2800" dirty="0" smtClean="0">
                <a:cs typeface="Tahoma" pitchFamily="34" charset="0"/>
              </a:rPr>
              <a:t>Presence of an abscess</a:t>
            </a:r>
            <a:endParaRPr lang="en-US" sz="2800" dirty="0" smtClean="0">
              <a:cs typeface="Times New Roman" pitchFamily="18" charset="0"/>
            </a:endParaRPr>
          </a:p>
          <a:p>
            <a:pPr eaLnBrk="1" hangingPunct="1"/>
            <a:endParaRPr lang="en-US" sz="2800" dirty="0" smtClean="0">
              <a:solidFill>
                <a:srgbClr val="006600"/>
              </a:solidFill>
              <a:cs typeface="Times New Roman" pitchFamily="18" charset="0"/>
            </a:endParaRPr>
          </a:p>
          <a:p>
            <a:pPr eaLnBrk="1" hangingPunct="1"/>
            <a:endParaRPr lang="en-US" sz="2800" dirty="0" smtClean="0">
              <a:solidFill>
                <a:srgbClr val="006600"/>
              </a:solidFill>
              <a:cs typeface="Times New Roman" pitchFamily="18" charset="0"/>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sz="quarter" idx="1"/>
          </p:nvPr>
        </p:nvSpPr>
        <p:spPr>
          <a:xfrm>
            <a:off x="228600" y="990600"/>
            <a:ext cx="8610600" cy="5638800"/>
          </a:xfrm>
        </p:spPr>
        <p:txBody>
          <a:bodyPr/>
          <a:lstStyle/>
          <a:p>
            <a:pPr eaLnBrk="1" hangingPunct="1"/>
            <a:r>
              <a:rPr lang="en-US" sz="2800" dirty="0" smtClean="0"/>
              <a:t>Minor </a:t>
            </a:r>
            <a:r>
              <a:rPr lang="en-US" sz="2800" dirty="0" err="1" smtClean="0"/>
              <a:t>sialorrhea</a:t>
            </a:r>
            <a:r>
              <a:rPr lang="en-US" sz="2800" dirty="0" smtClean="0"/>
              <a:t> may result from local irritants, such as </a:t>
            </a:r>
            <a:r>
              <a:rPr lang="en-US" sz="2800" dirty="0" err="1" smtClean="0"/>
              <a:t>apthous</a:t>
            </a:r>
            <a:r>
              <a:rPr lang="en-US" sz="2800" dirty="0" smtClean="0"/>
              <a:t> ulcers or ill fitting dentures</a:t>
            </a:r>
          </a:p>
          <a:p>
            <a:pPr eaLnBrk="1" hangingPunct="1"/>
            <a:r>
              <a:rPr lang="en-US" sz="2800" dirty="0" smtClean="0"/>
              <a:t>Patients with new denture often experience excessive salivation until they become accustomed to the prosthesis</a:t>
            </a:r>
          </a:p>
          <a:p>
            <a:pPr eaLnBrk="1" hangingPunct="1"/>
            <a:r>
              <a:rPr lang="en-US" sz="2800" dirty="0" smtClean="0"/>
              <a:t>Episodic hyper secretion of saliva or water bash may occur as a protective buffering system to neutralize stomach acid in individuals with gastro esophageal reflux disease</a:t>
            </a:r>
          </a:p>
          <a:p>
            <a:pPr eaLnBrk="1" hangingPunct="1"/>
            <a:endParaRPr lang="en-US" sz="28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lstStyle/>
          <a:p>
            <a:pPr>
              <a:buNone/>
            </a:pPr>
            <a:r>
              <a:rPr lang="en-US" sz="2400" b="1" dirty="0" smtClean="0"/>
              <a:t>Clinical features:</a:t>
            </a:r>
          </a:p>
          <a:p>
            <a:r>
              <a:rPr lang="en-US" sz="2400" dirty="0" smtClean="0"/>
              <a:t> the excessive saliva production typically produces drooling and choking, which may cause social embarrassment.</a:t>
            </a:r>
          </a:p>
          <a:p>
            <a:endParaRPr lang="en-US" sz="2400" dirty="0" smtClean="0"/>
          </a:p>
          <a:p>
            <a:pPr>
              <a:lnSpc>
                <a:spcPct val="90000"/>
              </a:lnSpc>
            </a:pPr>
            <a:r>
              <a:rPr lang="en-US" sz="2400" dirty="0" smtClean="0"/>
              <a:t>In children with mental retardation or cerebral palsy, the uncontrolled salivary flow may lead for macerated sores around the mouth, chin and neck that can become secondarily infected.</a:t>
            </a:r>
          </a:p>
          <a:p>
            <a:pPr>
              <a:lnSpc>
                <a:spcPct val="90000"/>
              </a:lnSpc>
            </a:pPr>
            <a:endParaRPr lang="en-US" sz="2400" dirty="0" smtClean="0"/>
          </a:p>
          <a:p>
            <a:pPr>
              <a:lnSpc>
                <a:spcPct val="90000"/>
              </a:lnSpc>
            </a:pPr>
            <a:r>
              <a:rPr lang="en-US" sz="2400" dirty="0" smtClean="0"/>
              <a:t>An intensity type of super salivation of unknown cause has been termed idiopathic paroxysmal </a:t>
            </a:r>
            <a:r>
              <a:rPr lang="en-US" sz="2400" dirty="0" err="1" smtClean="0"/>
              <a:t>sialorrhea</a:t>
            </a:r>
            <a:r>
              <a:rPr lang="en-US" sz="2400" dirty="0" smtClean="0"/>
              <a:t>, individuals with this condition experience short episodes of excessive salivation lasting from 2-5 minutes</a:t>
            </a:r>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sz="quarter" idx="1"/>
          </p:nvPr>
        </p:nvSpPr>
        <p:spPr>
          <a:xfrm>
            <a:off x="228600" y="1066800"/>
            <a:ext cx="8686800" cy="5562600"/>
          </a:xfrm>
        </p:spPr>
        <p:txBody>
          <a:bodyPr/>
          <a:lstStyle/>
          <a:p>
            <a:pPr eaLnBrk="1" hangingPunct="1">
              <a:lnSpc>
                <a:spcPct val="90000"/>
              </a:lnSpc>
            </a:pPr>
            <a:r>
              <a:rPr lang="en-US" sz="2800" dirty="0" smtClean="0"/>
              <a:t>These episodes are associated with </a:t>
            </a:r>
            <a:r>
              <a:rPr lang="en-US" sz="2800" dirty="0" err="1" smtClean="0"/>
              <a:t>prodome</a:t>
            </a:r>
            <a:r>
              <a:rPr lang="en-US" sz="2800" dirty="0" smtClean="0"/>
              <a:t> of nausea or </a:t>
            </a:r>
            <a:r>
              <a:rPr lang="en-US" sz="2800" dirty="0" err="1" smtClean="0"/>
              <a:t>epigastric</a:t>
            </a:r>
            <a:r>
              <a:rPr lang="en-US" sz="2800" dirty="0" smtClean="0"/>
              <a:t> pain</a:t>
            </a:r>
          </a:p>
          <a:p>
            <a:pPr eaLnBrk="1" hangingPunct="1">
              <a:lnSpc>
                <a:spcPct val="90000"/>
              </a:lnSpc>
            </a:pPr>
            <a:endParaRPr lang="en-US" sz="2800" dirty="0" smtClean="0"/>
          </a:p>
          <a:p>
            <a:pPr eaLnBrk="1" hangingPunct="1">
              <a:lnSpc>
                <a:spcPct val="90000"/>
              </a:lnSpc>
            </a:pPr>
            <a:r>
              <a:rPr lang="en-US" sz="2800" u="sng" dirty="0" smtClean="0"/>
              <a:t>Treatment and prognosis</a:t>
            </a:r>
            <a:r>
              <a:rPr lang="en-US" sz="2800" dirty="0" smtClean="0"/>
              <a:t>: for individuals with increased salivation associated with gastro esophageal reflux disease, medical management of their reflux problem may be beneficial</a:t>
            </a:r>
          </a:p>
          <a:p>
            <a:r>
              <a:rPr lang="en-US" sz="2800" dirty="0" smtClean="0"/>
              <a:t>For persistent severe drooling therapeutic intervention may be indicated</a:t>
            </a:r>
          </a:p>
          <a:p>
            <a:r>
              <a:rPr lang="en-US" sz="2800" dirty="0" smtClean="0"/>
              <a:t>Anti cholinergic medication can decrease saliva production but may produce un acceptable side affect</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sz="quarter" idx="1"/>
          </p:nvPr>
        </p:nvSpPr>
        <p:spPr>
          <a:xfrm>
            <a:off x="228600" y="1219200"/>
            <a:ext cx="8686800" cy="5334000"/>
          </a:xfrm>
        </p:spPr>
        <p:txBody>
          <a:bodyPr/>
          <a:lstStyle/>
          <a:p>
            <a:pPr eaLnBrk="1" hangingPunct="1"/>
            <a:r>
              <a:rPr lang="en-US" sz="2800" dirty="0" smtClean="0"/>
              <a:t>Trans dermal scopolamine has been tried with some success, but it should not be used in children younger than 10yrs</a:t>
            </a:r>
          </a:p>
          <a:p>
            <a:pPr eaLnBrk="1" hangingPunct="1"/>
            <a:r>
              <a:rPr lang="en-US" sz="2800" dirty="0" smtClean="0"/>
              <a:t>Speech therapy can used to control </a:t>
            </a:r>
            <a:r>
              <a:rPr lang="en-US" sz="2800" dirty="0" err="1" smtClean="0"/>
              <a:t>neuro</a:t>
            </a:r>
            <a:r>
              <a:rPr lang="en-US" sz="2800" dirty="0" smtClean="0"/>
              <a:t> muscular control</a:t>
            </a:r>
          </a:p>
          <a:p>
            <a:pPr eaLnBrk="1" hangingPunct="1"/>
            <a:r>
              <a:rPr lang="en-US" sz="2800" dirty="0" smtClean="0"/>
              <a:t>Several surgical techniques have been used successfully to control drooling in individuals with poor </a:t>
            </a:r>
            <a:r>
              <a:rPr lang="en-US" sz="2800" dirty="0" err="1" smtClean="0"/>
              <a:t>neuro</a:t>
            </a:r>
            <a:r>
              <a:rPr lang="en-US" sz="2800" dirty="0" smtClean="0"/>
              <a:t> muscular control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1418</TotalTime>
  <Words>10982</Words>
  <Application>Microsoft Office PowerPoint</Application>
  <PresentationFormat>On-screen Show (4:3)</PresentationFormat>
  <Paragraphs>1424</Paragraphs>
  <Slides>209</Slides>
  <Notes>0</Notes>
  <HiddenSlides>0</HiddenSlides>
  <MMClips>0</MMClips>
  <ScaleCrop>false</ScaleCrop>
  <HeadingPairs>
    <vt:vector size="4" baseType="variant">
      <vt:variant>
        <vt:lpstr>Theme</vt:lpstr>
      </vt:variant>
      <vt:variant>
        <vt:i4>1</vt:i4>
      </vt:variant>
      <vt:variant>
        <vt:lpstr>Slide Titles</vt:lpstr>
      </vt:variant>
      <vt:variant>
        <vt:i4>209</vt:i4>
      </vt:variant>
    </vt:vector>
  </HeadingPairs>
  <TitlesOfParts>
    <vt:vector size="210" baseType="lpstr">
      <vt:lpstr>Civic</vt:lpstr>
      <vt:lpstr>Good morning</vt:lpstr>
      <vt:lpstr>SALIVARY GLAND DISORDERS</vt:lpstr>
      <vt:lpstr>CONTENTS</vt:lpstr>
      <vt:lpstr>Introduction.</vt:lpstr>
      <vt:lpstr>Slide 5</vt:lpstr>
      <vt:lpstr>Slide 6</vt:lpstr>
      <vt:lpstr>Slide 7</vt:lpstr>
      <vt:lpstr>Blood supply &amp; Nerve supply</vt:lpstr>
      <vt:lpstr>Microscopic anatomy</vt:lpstr>
      <vt:lpstr>Physiology of Saliva</vt:lpstr>
      <vt:lpstr>Slide 11</vt:lpstr>
      <vt:lpstr>CLASSIFICATION OF SALIVARY GLAND DISEASES</vt:lpstr>
      <vt:lpstr>Slide 13</vt:lpstr>
      <vt:lpstr>Slide 14</vt:lpstr>
      <vt:lpstr>Slide 15</vt:lpstr>
      <vt:lpstr>Slide 16</vt:lpstr>
      <vt:lpstr>Slide 17</vt:lpstr>
      <vt:lpstr>Slide 18</vt:lpstr>
      <vt:lpstr>Slide 19</vt:lpstr>
      <vt:lpstr>Slide 20</vt:lpstr>
      <vt:lpstr>HYPOPLASIA</vt:lpstr>
      <vt:lpstr>DIVERTICULI</vt:lpstr>
      <vt:lpstr>Slide 23</vt:lpstr>
      <vt:lpstr>ATRESIA</vt:lpstr>
      <vt:lpstr>HYPERPLASIA OF PALATAL GLANDS</vt:lpstr>
      <vt:lpstr>Slide 26</vt:lpstr>
      <vt:lpstr>Aberrancy</vt:lpstr>
      <vt:lpstr>Developmental lingual mandibular salivary gland depression. </vt:lpstr>
      <vt:lpstr>Slide 29</vt:lpstr>
      <vt:lpstr>Slide 30</vt:lpstr>
      <vt:lpstr>Slide 31</vt:lpstr>
      <vt:lpstr>Slide 32</vt:lpstr>
      <vt:lpstr>Slide 33</vt:lpstr>
      <vt:lpstr>Slide 34</vt:lpstr>
      <vt:lpstr>Slide 35</vt:lpstr>
      <vt:lpstr>Slide 36</vt:lpstr>
      <vt:lpstr>Slide 37</vt:lpstr>
      <vt:lpstr>Slide 38</vt:lpstr>
      <vt:lpstr>Slide 39</vt:lpstr>
      <vt:lpstr>ALLERGIC SIALADENITIS </vt:lpstr>
      <vt:lpstr>Slide 41</vt:lpstr>
      <vt:lpstr>Necrotizing sialometaplasia </vt:lpstr>
      <vt:lpstr>Slide 43</vt:lpstr>
      <vt:lpstr>Slide 44</vt:lpstr>
      <vt:lpstr>Differential diagnosis</vt:lpstr>
      <vt:lpstr>Treatment</vt:lpstr>
      <vt:lpstr>Sialadenosis</vt:lpstr>
      <vt:lpstr>Slide 48</vt:lpstr>
      <vt:lpstr>Classification of sialadenosis</vt:lpstr>
      <vt:lpstr>Slide 50</vt:lpstr>
      <vt:lpstr>Conditions associated with sialadenosis.</vt:lpstr>
      <vt:lpstr>Slide 52</vt:lpstr>
      <vt:lpstr>Treatment</vt:lpstr>
      <vt:lpstr>SIALOLITHIASIS</vt:lpstr>
      <vt:lpstr>Slide 55</vt:lpstr>
      <vt:lpstr>Slide 56</vt:lpstr>
      <vt:lpstr>Slide 57</vt:lpstr>
      <vt:lpstr>Slide 58</vt:lpstr>
      <vt:lpstr>Slide 59</vt:lpstr>
      <vt:lpstr>Slide 60</vt:lpstr>
      <vt:lpstr>Slide 61</vt:lpstr>
      <vt:lpstr>Slide 62</vt:lpstr>
      <vt:lpstr>Slide 63</vt:lpstr>
      <vt:lpstr>Slide 64</vt:lpstr>
      <vt:lpstr>MUCOCELE</vt:lpstr>
      <vt:lpstr>Slide 66</vt:lpstr>
      <vt:lpstr>Slide 67</vt:lpstr>
      <vt:lpstr>Mucocele</vt:lpstr>
      <vt:lpstr>Slide 69</vt:lpstr>
      <vt:lpstr>Slide 70</vt:lpstr>
      <vt:lpstr>Slide 71</vt:lpstr>
      <vt:lpstr>Slide 72</vt:lpstr>
      <vt:lpstr>Sjogren’s syndrome</vt:lpstr>
      <vt:lpstr>Slide 74</vt:lpstr>
      <vt:lpstr>Slide 75</vt:lpstr>
      <vt:lpstr>Pathophysiology</vt:lpstr>
      <vt:lpstr>Slide 77</vt:lpstr>
      <vt:lpstr>Slide 78</vt:lpstr>
      <vt:lpstr>Slide 79</vt:lpstr>
      <vt:lpstr>Ocular involvement</vt:lpstr>
      <vt:lpstr>Slide 81</vt:lpstr>
      <vt:lpstr>Slide 82</vt:lpstr>
      <vt:lpstr>Slide 83</vt:lpstr>
      <vt:lpstr>Slide 84</vt:lpstr>
      <vt:lpstr>EUROPIAN CLASSIFICATION</vt:lpstr>
      <vt:lpstr>Slide 86</vt:lpstr>
      <vt:lpstr>Slide 87</vt:lpstr>
      <vt:lpstr>Slide 88</vt:lpstr>
      <vt:lpstr>Slide 89</vt:lpstr>
      <vt:lpstr>Slide 90</vt:lpstr>
      <vt:lpstr>Slide 91</vt:lpstr>
      <vt:lpstr>MIKULICZ’S DISEASE (MD)</vt:lpstr>
      <vt:lpstr>Slide 93</vt:lpstr>
      <vt:lpstr>SIALORRHOEA</vt:lpstr>
      <vt:lpstr>Slide 95</vt:lpstr>
      <vt:lpstr>Slide 96</vt:lpstr>
      <vt:lpstr>Slide 97</vt:lpstr>
      <vt:lpstr>Slide 98</vt:lpstr>
      <vt:lpstr>Slide 99</vt:lpstr>
      <vt:lpstr>XEROSTOMIA</vt:lpstr>
      <vt:lpstr>ETIOLOGY</vt:lpstr>
      <vt:lpstr>Effects of long standing xerostomia</vt:lpstr>
      <vt:lpstr>Management of xerostomia</vt:lpstr>
      <vt:lpstr>Slide 104</vt:lpstr>
      <vt:lpstr>Systemic agents</vt:lpstr>
      <vt:lpstr>Slide 106</vt:lpstr>
      <vt:lpstr>Slide 107</vt:lpstr>
      <vt:lpstr>Slide 108</vt:lpstr>
      <vt:lpstr>Slide 109</vt:lpstr>
      <vt:lpstr>Slide 110</vt:lpstr>
      <vt:lpstr>TUMORS OF SALIVARY GLANDS</vt:lpstr>
      <vt:lpstr>INTRODUCTION</vt:lpstr>
      <vt:lpstr>Slide 113</vt:lpstr>
      <vt:lpstr>Slide 114</vt:lpstr>
      <vt:lpstr>Slide 115</vt:lpstr>
      <vt:lpstr>Slide 116</vt:lpstr>
      <vt:lpstr>Slide 117</vt:lpstr>
      <vt:lpstr>Tumors from ductal system</vt:lpstr>
      <vt:lpstr>Slide 119</vt:lpstr>
      <vt:lpstr>Slide 120</vt:lpstr>
      <vt:lpstr>Slide 121</vt:lpstr>
      <vt:lpstr>Slide 122</vt:lpstr>
      <vt:lpstr>Slide 123</vt:lpstr>
      <vt:lpstr>Slide 124</vt:lpstr>
      <vt:lpstr>Slide 125</vt:lpstr>
      <vt:lpstr>Slide 126</vt:lpstr>
      <vt:lpstr>Slide 127</vt:lpstr>
      <vt:lpstr>MONOMORPHIC ADENOMA</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SEBACEOUS ADENOMA</vt:lpstr>
      <vt:lpstr>ONCOCYTOMA</vt:lpstr>
      <vt:lpstr>Slide 143</vt:lpstr>
      <vt:lpstr>Slide 144</vt:lpstr>
      <vt:lpstr>Slide 145</vt:lpstr>
      <vt:lpstr>DUCTAL PAPILLOMA</vt:lpstr>
      <vt:lpstr>Slide 147</vt:lpstr>
      <vt:lpstr>Slide 148</vt:lpstr>
      <vt:lpstr>WARTHIN’S TUMOUR</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IMAGING OF SALIVARY GLANDS</vt:lpstr>
      <vt:lpstr>Slide 170</vt:lpstr>
      <vt:lpstr>Slide 171</vt:lpstr>
      <vt:lpstr>Slide 172</vt:lpstr>
      <vt:lpstr>                    Commonly used radiographic projections for Salivary glands </vt:lpstr>
      <vt:lpstr>Slide 174</vt:lpstr>
      <vt:lpstr>Slide 175</vt:lpstr>
      <vt:lpstr>Slide 176</vt:lpstr>
      <vt:lpstr>Procedure is divided into 3 phases</vt:lpstr>
      <vt:lpstr>Preoperative phase</vt:lpstr>
      <vt:lpstr>Filling phase</vt:lpstr>
      <vt:lpstr>Slide 180</vt:lpstr>
      <vt:lpstr>Slide 181</vt:lpstr>
      <vt:lpstr>Contrast media</vt:lpstr>
      <vt:lpstr>Indications &amp; contraindications</vt:lpstr>
      <vt:lpstr>Slide 184</vt:lpstr>
      <vt:lpstr>Slide 185</vt:lpstr>
      <vt:lpstr>Normal sialographic appearances of salivary glands.</vt:lpstr>
      <vt:lpstr>Slide 187</vt:lpstr>
      <vt:lpstr>Slide 188</vt:lpstr>
      <vt:lpstr>Slide 189</vt:lpstr>
      <vt:lpstr>Cherry blossom appearance in SS</vt:lpstr>
      <vt:lpstr>Slide 191</vt:lpstr>
      <vt:lpstr>Slide 192</vt:lpstr>
      <vt:lpstr>Slide 193</vt:lpstr>
      <vt:lpstr>Slide 194</vt:lpstr>
      <vt:lpstr>Slide 195</vt:lpstr>
      <vt:lpstr>Slide 196</vt:lpstr>
      <vt:lpstr>Slide 197</vt:lpstr>
      <vt:lpstr>Slide 198</vt:lpstr>
      <vt:lpstr>Slide 199</vt:lpstr>
      <vt:lpstr>Advantage of Ultrasound</vt:lpstr>
      <vt:lpstr>Disadvantages of Ultrasound</vt:lpstr>
      <vt:lpstr>CT &amp; MRI</vt:lpstr>
      <vt:lpstr>CT scan of glandular calcification</vt:lpstr>
      <vt:lpstr>Slide 204</vt:lpstr>
      <vt:lpstr>Slide 205</vt:lpstr>
      <vt:lpstr>MRI sialography in normal individual</vt:lpstr>
      <vt:lpstr>References</vt:lpstr>
      <vt:lpstr>Slide 208</vt:lpstr>
      <vt:lpstr>Slide 209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SALIVARY GLAND DISORDERS</dc:title>
  <dc:creator>shilpa</dc:creator>
  <cp:lastModifiedBy>user</cp:lastModifiedBy>
  <cp:revision>176</cp:revision>
  <dcterms:created xsi:type="dcterms:W3CDTF">2009-03-13T13:55:29Z</dcterms:created>
  <dcterms:modified xsi:type="dcterms:W3CDTF">2014-08-08T17:03:09Z</dcterms:modified>
</cp:coreProperties>
</file>